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5" r:id="rId2"/>
    <p:sldMasterId id="2147483667" r:id="rId3"/>
    <p:sldMasterId id="2147483679" r:id="rId4"/>
  </p:sldMasterIdLst>
  <p:notesMasterIdLst>
    <p:notesMasterId r:id="rId56"/>
  </p:notesMasterIdLst>
  <p:sldIdLst>
    <p:sldId id="489" r:id="rId5"/>
    <p:sldId id="410" r:id="rId6"/>
    <p:sldId id="488" r:id="rId7"/>
    <p:sldId id="492" r:id="rId8"/>
    <p:sldId id="496" r:id="rId9"/>
    <p:sldId id="500" r:id="rId10"/>
    <p:sldId id="501" r:id="rId11"/>
    <p:sldId id="502" r:id="rId12"/>
    <p:sldId id="503" r:id="rId13"/>
    <p:sldId id="504" r:id="rId14"/>
    <p:sldId id="482" r:id="rId15"/>
    <p:sldId id="411" r:id="rId16"/>
    <p:sldId id="542" r:id="rId17"/>
    <p:sldId id="546" r:id="rId18"/>
    <p:sldId id="544" r:id="rId19"/>
    <p:sldId id="548" r:id="rId20"/>
    <p:sldId id="549" r:id="rId21"/>
    <p:sldId id="506" r:id="rId22"/>
    <p:sldId id="273" r:id="rId23"/>
    <p:sldId id="555" r:id="rId24"/>
    <p:sldId id="311" r:id="rId25"/>
    <p:sldId id="312" r:id="rId26"/>
    <p:sldId id="321" r:id="rId27"/>
    <p:sldId id="313" r:id="rId28"/>
    <p:sldId id="490" r:id="rId29"/>
    <p:sldId id="556" r:id="rId30"/>
    <p:sldId id="557" r:id="rId31"/>
    <p:sldId id="322" r:id="rId32"/>
    <p:sldId id="319" r:id="rId33"/>
    <p:sldId id="317" r:id="rId34"/>
    <p:sldId id="292" r:id="rId35"/>
    <p:sldId id="281" r:id="rId36"/>
    <p:sldId id="298" r:id="rId37"/>
    <p:sldId id="558" r:id="rId38"/>
    <p:sldId id="299" r:id="rId39"/>
    <p:sldId id="291" r:id="rId40"/>
    <p:sldId id="484" r:id="rId41"/>
    <p:sldId id="505" r:id="rId42"/>
    <p:sldId id="483" r:id="rId43"/>
    <p:sldId id="491" r:id="rId44"/>
    <p:sldId id="493" r:id="rId45"/>
    <p:sldId id="551" r:id="rId46"/>
    <p:sldId id="494" r:id="rId47"/>
    <p:sldId id="495" r:id="rId48"/>
    <p:sldId id="497" r:id="rId49"/>
    <p:sldId id="552" r:id="rId50"/>
    <p:sldId id="498" r:id="rId51"/>
    <p:sldId id="499" r:id="rId52"/>
    <p:sldId id="553" r:id="rId53"/>
    <p:sldId id="554" r:id="rId54"/>
    <p:sldId id="559" r:id="rId55"/>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4A9825E-48A0-4914-A833-C36A41108D94}">
          <p14:sldIdLst>
            <p14:sldId id="489"/>
            <p14:sldId id="410"/>
            <p14:sldId id="488"/>
            <p14:sldId id="492"/>
          </p14:sldIdLst>
        </p14:section>
        <p14:section name="RPi Hardware" id="{B9499198-2E3E-4F8F-980B-4D0661230212}">
          <p14:sldIdLst>
            <p14:sldId id="496"/>
          </p14:sldIdLst>
        </p14:section>
        <p14:section name="Raspberry Pi 400 Setup" id="{50FD70C5-5517-44E8-ADC8-51587C059880}">
          <p14:sldIdLst>
            <p14:sldId id="500"/>
            <p14:sldId id="501"/>
            <p14:sldId id="502"/>
            <p14:sldId id="503"/>
          </p14:sldIdLst>
        </p14:section>
        <p14:section name="Linux Lab" id="{54A93CFD-A5EC-43E3-AC1F-5ABBFB71C83E}">
          <p14:sldIdLst>
            <p14:sldId id="504"/>
            <p14:sldId id="482"/>
            <p14:sldId id="411"/>
            <p14:sldId id="542"/>
            <p14:sldId id="546"/>
            <p14:sldId id="544"/>
            <p14:sldId id="548"/>
            <p14:sldId id="549"/>
          </p14:sldIdLst>
        </p14:section>
        <p14:section name="Wireshark Lab" id="{CD2598B7-B897-48A5-AA41-B542F69B1787}">
          <p14:sldIdLst>
            <p14:sldId id="506"/>
            <p14:sldId id="273"/>
            <p14:sldId id="555"/>
            <p14:sldId id="311"/>
            <p14:sldId id="312"/>
            <p14:sldId id="321"/>
            <p14:sldId id="313"/>
            <p14:sldId id="490"/>
            <p14:sldId id="556"/>
            <p14:sldId id="557"/>
            <p14:sldId id="322"/>
            <p14:sldId id="319"/>
            <p14:sldId id="317"/>
            <p14:sldId id="292"/>
            <p14:sldId id="281"/>
            <p14:sldId id="298"/>
            <p14:sldId id="558"/>
            <p14:sldId id="299"/>
            <p14:sldId id="291"/>
            <p14:sldId id="484"/>
          </p14:sldIdLst>
        </p14:section>
        <p14:section name="Password Auditing Lab" id="{5A70814D-6329-44A2-9BCC-3D97A15AA9EF}">
          <p14:sldIdLst>
            <p14:sldId id="505"/>
            <p14:sldId id="483"/>
            <p14:sldId id="491"/>
            <p14:sldId id="493"/>
            <p14:sldId id="551"/>
            <p14:sldId id="494"/>
            <p14:sldId id="495"/>
            <p14:sldId id="497"/>
            <p14:sldId id="552"/>
            <p14:sldId id="498"/>
            <p14:sldId id="499"/>
            <p14:sldId id="553"/>
            <p14:sldId id="554"/>
            <p14:sldId id="5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78058" autoAdjust="0"/>
  </p:normalViewPr>
  <p:slideViewPr>
    <p:cSldViewPr snapToGrid="0">
      <p:cViewPr varScale="1">
        <p:scale>
          <a:sx n="77" d="100"/>
          <a:sy n="77" d="100"/>
        </p:scale>
        <p:origin x="72" y="11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2.wmf"/><Relationship Id="rId7" Type="http://schemas.openxmlformats.org/officeDocument/2006/relationships/image" Target="../media/image36.wmf"/><Relationship Id="rId2" Type="http://schemas.openxmlformats.org/officeDocument/2006/relationships/image" Target="../media/image31.wmf"/><Relationship Id="rId1" Type="http://schemas.openxmlformats.org/officeDocument/2006/relationships/image" Target="../media/image30.wmf"/><Relationship Id="rId6" Type="http://schemas.openxmlformats.org/officeDocument/2006/relationships/image" Target="../media/image35.wmf"/><Relationship Id="rId5" Type="http://schemas.openxmlformats.org/officeDocument/2006/relationships/image" Target="../media/image34.wmf"/><Relationship Id="rId4" Type="http://schemas.openxmlformats.org/officeDocument/2006/relationships/image" Target="../media/image3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C1E67FBD-4525-4522-A3C6-DFB48A57BAA4}" type="datetimeFigureOut">
              <a:rPr lang="en-US" smtClean="0"/>
              <a:t>1/22/2022</a:t>
            </a:fld>
            <a:endParaRPr lang="en-US"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702DFF83-CE0F-41F6-9A8C-D672DAE3DED7}" type="slidenum">
              <a:rPr lang="en-US" smtClean="0"/>
              <a:t>‹#›</a:t>
            </a:fld>
            <a:endParaRPr lang="en-US" dirty="0"/>
          </a:p>
        </p:txBody>
      </p:sp>
    </p:spTree>
    <p:extLst>
      <p:ext uri="{BB962C8B-B14F-4D97-AF65-F5344CB8AC3E}">
        <p14:creationId xmlns:p14="http://schemas.microsoft.com/office/powerpoint/2010/main" val="1139513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2DFF83-CE0F-41F6-9A8C-D672DAE3DED7}" type="slidenum">
              <a:rPr lang="en-US" smtClean="0"/>
              <a:t>6</a:t>
            </a:fld>
            <a:endParaRPr lang="en-US" dirty="0"/>
          </a:p>
        </p:txBody>
      </p:sp>
    </p:spTree>
    <p:extLst>
      <p:ext uri="{BB962C8B-B14F-4D97-AF65-F5344CB8AC3E}">
        <p14:creationId xmlns:p14="http://schemas.microsoft.com/office/powerpoint/2010/main" val="589851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company can dump their own password hashes and attempt to crack them in order to audit the strength of their user’s passwords.</a:t>
            </a:r>
          </a:p>
          <a:p>
            <a:endParaRPr lang="en-US" dirty="0"/>
          </a:p>
          <a:p>
            <a:r>
              <a:rPr lang="en-US" dirty="0"/>
              <a:t>https://github.com/Dionach/NtdsAudit</a:t>
            </a:r>
          </a:p>
        </p:txBody>
      </p:sp>
      <p:sp>
        <p:nvSpPr>
          <p:cNvPr id="4" name="Slide Number Placeholder 3"/>
          <p:cNvSpPr>
            <a:spLocks noGrp="1"/>
          </p:cNvSpPr>
          <p:nvPr>
            <p:ph type="sldNum" sz="quarter" idx="5"/>
          </p:nvPr>
        </p:nvSpPr>
        <p:spPr/>
        <p:txBody>
          <a:bodyPr/>
          <a:lstStyle/>
          <a:p>
            <a:fld id="{882F2343-32C6-459F-ADAF-6BCB958CE10B}" type="slidenum">
              <a:rPr lang="en-US" smtClean="0"/>
              <a:t>50</a:t>
            </a:fld>
            <a:endParaRPr lang="en-US"/>
          </a:p>
        </p:txBody>
      </p:sp>
    </p:spTree>
    <p:extLst>
      <p:ext uri="{BB962C8B-B14F-4D97-AF65-F5344CB8AC3E}">
        <p14:creationId xmlns:p14="http://schemas.microsoft.com/office/powerpoint/2010/main" val="2858849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https://learntomato.flashrouters.com/what-is-a-mac-address-how-to-find-my-mac-address/</a:t>
            </a:r>
          </a:p>
        </p:txBody>
      </p:sp>
      <p:sp>
        <p:nvSpPr>
          <p:cNvPr id="4" name="Slide Number Placeholder 3"/>
          <p:cNvSpPr>
            <a:spLocks noGrp="1"/>
          </p:cNvSpPr>
          <p:nvPr>
            <p:ph type="sldNum" sz="quarter" idx="5"/>
          </p:nvPr>
        </p:nvSpPr>
        <p:spPr/>
        <p:txBody>
          <a:bodyPr/>
          <a:lstStyle/>
          <a:p>
            <a:fld id="{2085E76C-A770-4BDA-81F9-65B247E23486}" type="slidenum">
              <a:rPr lang="en-US" smtClean="0"/>
              <a:t>28</a:t>
            </a:fld>
            <a:endParaRPr lang="en-US" dirty="0"/>
          </a:p>
        </p:txBody>
      </p:sp>
    </p:spTree>
    <p:extLst>
      <p:ext uri="{BB962C8B-B14F-4D97-AF65-F5344CB8AC3E}">
        <p14:creationId xmlns:p14="http://schemas.microsoft.com/office/powerpoint/2010/main" val="329804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https://tibbbz.medium.com/pi-hole-dns-for-dummies-5763b65ee527</a:t>
            </a:r>
          </a:p>
        </p:txBody>
      </p:sp>
      <p:sp>
        <p:nvSpPr>
          <p:cNvPr id="4" name="Slide Number Placeholder 3"/>
          <p:cNvSpPr>
            <a:spLocks noGrp="1"/>
          </p:cNvSpPr>
          <p:nvPr>
            <p:ph type="sldNum" sz="quarter" idx="5"/>
          </p:nvPr>
        </p:nvSpPr>
        <p:spPr/>
        <p:txBody>
          <a:bodyPr/>
          <a:lstStyle/>
          <a:p>
            <a:fld id="{2085E76C-A770-4BDA-81F9-65B247E23486}" type="slidenum">
              <a:rPr lang="en-US" smtClean="0"/>
              <a:t>29</a:t>
            </a:fld>
            <a:endParaRPr lang="en-US" dirty="0"/>
          </a:p>
        </p:txBody>
      </p:sp>
    </p:spTree>
    <p:extLst>
      <p:ext uri="{BB962C8B-B14F-4D97-AF65-F5344CB8AC3E}">
        <p14:creationId xmlns:p14="http://schemas.microsoft.com/office/powerpoint/2010/main" val="943272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about DNS. In the prior slide, the source and destination addresses are IP addresses.</a:t>
            </a:r>
          </a:p>
          <a:p>
            <a:endParaRPr lang="en-US" dirty="0"/>
          </a:p>
          <a:p>
            <a:r>
              <a:rPr lang="en-US" dirty="0"/>
              <a:t>Using TCP/IP, you can’t directly “go” to example.com. That first needs to use DNS to lookup the IP address, and then the request for the content at 198.41.0.4 is transmitted. </a:t>
            </a:r>
          </a:p>
        </p:txBody>
      </p:sp>
      <p:sp>
        <p:nvSpPr>
          <p:cNvPr id="4" name="Slide Number Placeholder 3"/>
          <p:cNvSpPr>
            <a:spLocks noGrp="1"/>
          </p:cNvSpPr>
          <p:nvPr>
            <p:ph type="sldNum" sz="quarter" idx="5"/>
          </p:nvPr>
        </p:nvSpPr>
        <p:spPr/>
        <p:txBody>
          <a:bodyPr/>
          <a:lstStyle/>
          <a:p>
            <a:fld id="{2085E76C-A770-4BDA-81F9-65B247E23486}" type="slidenum">
              <a:rPr lang="en-US" smtClean="0"/>
              <a:t>30</a:t>
            </a:fld>
            <a:endParaRPr lang="en-US" dirty="0"/>
          </a:p>
        </p:txBody>
      </p:sp>
    </p:spTree>
    <p:extLst>
      <p:ext uri="{BB962C8B-B14F-4D97-AF65-F5344CB8AC3E}">
        <p14:creationId xmlns:p14="http://schemas.microsoft.com/office/powerpoint/2010/main" val="3007902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 This is done for troubleshooting, performance measurements, and for security monitoring.</a:t>
            </a:r>
          </a:p>
        </p:txBody>
      </p:sp>
      <p:sp>
        <p:nvSpPr>
          <p:cNvPr id="4" name="Slide Number Placeholder 3"/>
          <p:cNvSpPr>
            <a:spLocks noGrp="1"/>
          </p:cNvSpPr>
          <p:nvPr>
            <p:ph type="sldNum" sz="quarter" idx="5"/>
          </p:nvPr>
        </p:nvSpPr>
        <p:spPr/>
        <p:txBody>
          <a:bodyPr/>
          <a:lstStyle/>
          <a:p>
            <a:fld id="{2085E76C-A770-4BDA-81F9-65B247E23486}" type="slidenum">
              <a:rPr lang="en-US" smtClean="0"/>
              <a:t>31</a:t>
            </a:fld>
            <a:endParaRPr lang="en-US" dirty="0"/>
          </a:p>
        </p:txBody>
      </p:sp>
    </p:spTree>
    <p:extLst>
      <p:ext uri="{BB962C8B-B14F-4D97-AF65-F5344CB8AC3E}">
        <p14:creationId xmlns:p14="http://schemas.microsoft.com/office/powerpoint/2010/main" val="1891483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300" b="0" i="0" u="none" strike="noStrike" cap="none" smtClean="0">
                <a:solidFill>
                  <a:schemeClr val="dk1"/>
                </a:solidFill>
                <a:latin typeface="Calibri"/>
                <a:ea typeface="Calibri"/>
                <a:cs typeface="Calibri"/>
                <a:sym typeface="Calibri"/>
              </a:rPr>
              <a:t>32</a:t>
            </a:fld>
            <a:endParaRPr lang="en-US" sz="13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82653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300" b="0" i="0" u="none" strike="noStrike" cap="none" smtClean="0">
                <a:solidFill>
                  <a:schemeClr val="dk1"/>
                </a:solidFill>
                <a:latin typeface="Calibri"/>
                <a:ea typeface="Calibri"/>
                <a:cs typeface="Calibri"/>
                <a:sym typeface="Calibri"/>
              </a:rPr>
              <a:t>33</a:t>
            </a:fld>
            <a:endParaRPr lang="en-US" sz="13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52356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Attackers will commonly hide malicious phishing attachments inside of password protected zip archives in order to evade antivirus scanning. In cases where the security responder does not have access to the original email, the only option to crack the password of the zip archive.</a:t>
            </a:r>
          </a:p>
        </p:txBody>
      </p:sp>
      <p:sp>
        <p:nvSpPr>
          <p:cNvPr id="4" name="Slide Number Placeholder 3"/>
          <p:cNvSpPr>
            <a:spLocks noGrp="1"/>
          </p:cNvSpPr>
          <p:nvPr>
            <p:ph type="sldNum" sz="quarter" idx="5"/>
          </p:nvPr>
        </p:nvSpPr>
        <p:spPr/>
        <p:txBody>
          <a:bodyPr/>
          <a:lstStyle/>
          <a:p>
            <a:fld id="{882F2343-32C6-459F-ADAF-6BCB958CE10B}" type="slidenum">
              <a:rPr lang="en-US" smtClean="0"/>
              <a:t>48</a:t>
            </a:fld>
            <a:endParaRPr lang="en-US"/>
          </a:p>
        </p:txBody>
      </p:sp>
    </p:spTree>
    <p:extLst>
      <p:ext uri="{BB962C8B-B14F-4D97-AF65-F5344CB8AC3E}">
        <p14:creationId xmlns:p14="http://schemas.microsoft.com/office/powerpoint/2010/main" val="204402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investigating a breach, an incident responder may recover a password dump performed by an attacker. Running the password hashes through common dictionaries can help identify what passwords need to be changed first and what accounts an attacker might have gotten quick access to. Accounts with stronger passwords will take the attacker longer to crack, helping narrow the scope of investigation.</a:t>
            </a:r>
          </a:p>
        </p:txBody>
      </p:sp>
      <p:sp>
        <p:nvSpPr>
          <p:cNvPr id="4" name="Slide Number Placeholder 3"/>
          <p:cNvSpPr>
            <a:spLocks noGrp="1"/>
          </p:cNvSpPr>
          <p:nvPr>
            <p:ph type="sldNum" sz="quarter" idx="5"/>
          </p:nvPr>
        </p:nvSpPr>
        <p:spPr/>
        <p:txBody>
          <a:bodyPr/>
          <a:lstStyle/>
          <a:p>
            <a:fld id="{882F2343-32C6-459F-ADAF-6BCB958CE10B}" type="slidenum">
              <a:rPr lang="en-US" smtClean="0"/>
              <a:t>49</a:t>
            </a:fld>
            <a:endParaRPr lang="en-US"/>
          </a:p>
        </p:txBody>
      </p:sp>
    </p:spTree>
    <p:extLst>
      <p:ext uri="{BB962C8B-B14F-4D97-AF65-F5344CB8AC3E}">
        <p14:creationId xmlns:p14="http://schemas.microsoft.com/office/powerpoint/2010/main" val="1314803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EE889-61DC-4C3F-93F1-75DCDFD544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DD1D724-43FA-48D9-8757-0D9F3815EB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AB283F8-A210-44B3-B61F-56DC7252E30A}"/>
              </a:ext>
            </a:extLst>
          </p:cNvPr>
          <p:cNvSpPr>
            <a:spLocks noGrp="1"/>
          </p:cNvSpPr>
          <p:nvPr>
            <p:ph type="dt" sz="half" idx="10"/>
          </p:nvPr>
        </p:nvSpPr>
        <p:spPr/>
        <p:txBody>
          <a:bodyPr/>
          <a:lstStyle/>
          <a:p>
            <a:fld id="{F0B4C3B1-5FF3-4E09-BE15-873E07F1D81C}" type="datetimeFigureOut">
              <a:rPr lang="en-US" smtClean="0"/>
              <a:t>1/22/2022</a:t>
            </a:fld>
            <a:endParaRPr lang="en-US" dirty="0"/>
          </a:p>
        </p:txBody>
      </p:sp>
      <p:sp>
        <p:nvSpPr>
          <p:cNvPr id="5" name="Footer Placeholder 4">
            <a:extLst>
              <a:ext uri="{FF2B5EF4-FFF2-40B4-BE49-F238E27FC236}">
                <a16:creationId xmlns:a16="http://schemas.microsoft.com/office/drawing/2014/main" id="{668A5D58-563C-4AA9-ACB6-A6B36099A86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8D8884-24F3-4BF9-977C-850C32070B8A}"/>
              </a:ext>
            </a:extLst>
          </p:cNvPr>
          <p:cNvSpPr>
            <a:spLocks noGrp="1"/>
          </p:cNvSpPr>
          <p:nvPr>
            <p:ph type="sldNum" sz="quarter" idx="12"/>
          </p:nvPr>
        </p:nvSpPr>
        <p:spPr/>
        <p:txBody>
          <a:bodyPr/>
          <a:lstStyle/>
          <a:p>
            <a:fld id="{80142E74-613F-4EA0-AFFA-9BF4B379AE44}" type="slidenum">
              <a:rPr lang="en-US" smtClean="0"/>
              <a:t>‹#›</a:t>
            </a:fld>
            <a:endParaRPr lang="en-US" dirty="0"/>
          </a:p>
        </p:txBody>
      </p:sp>
    </p:spTree>
    <p:extLst>
      <p:ext uri="{BB962C8B-B14F-4D97-AF65-F5344CB8AC3E}">
        <p14:creationId xmlns:p14="http://schemas.microsoft.com/office/powerpoint/2010/main" val="701984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5A3E9A-0839-4DB9-B51C-05A299F39B3C}"/>
              </a:ext>
            </a:extLst>
          </p:cNvPr>
          <p:cNvSpPr>
            <a:spLocks noGrp="1"/>
          </p:cNvSpPr>
          <p:nvPr>
            <p:ph type="dt" sz="half" idx="10"/>
          </p:nvPr>
        </p:nvSpPr>
        <p:spPr/>
        <p:txBody>
          <a:bodyPr/>
          <a:lstStyle/>
          <a:p>
            <a:fld id="{F0B4C3B1-5FF3-4E09-BE15-873E07F1D81C}" type="datetimeFigureOut">
              <a:rPr lang="en-US" smtClean="0"/>
              <a:t>1/22/2022</a:t>
            </a:fld>
            <a:endParaRPr lang="en-US" dirty="0"/>
          </a:p>
        </p:txBody>
      </p:sp>
      <p:sp>
        <p:nvSpPr>
          <p:cNvPr id="3" name="Footer Placeholder 2">
            <a:extLst>
              <a:ext uri="{FF2B5EF4-FFF2-40B4-BE49-F238E27FC236}">
                <a16:creationId xmlns:a16="http://schemas.microsoft.com/office/drawing/2014/main" id="{6AB5F74F-AFB6-47AF-BBA7-653F940FC40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C697F12-3D69-4659-91A7-8CDBE52B48D7}"/>
              </a:ext>
            </a:extLst>
          </p:cNvPr>
          <p:cNvSpPr>
            <a:spLocks noGrp="1"/>
          </p:cNvSpPr>
          <p:nvPr>
            <p:ph type="sldNum" sz="quarter" idx="12"/>
          </p:nvPr>
        </p:nvSpPr>
        <p:spPr/>
        <p:txBody>
          <a:bodyPr/>
          <a:lstStyle/>
          <a:p>
            <a:fld id="{80142E74-613F-4EA0-AFFA-9BF4B379AE44}" type="slidenum">
              <a:rPr lang="en-US" smtClean="0"/>
              <a:t>‹#›</a:t>
            </a:fld>
            <a:endParaRPr lang="en-US" dirty="0"/>
          </a:p>
        </p:txBody>
      </p:sp>
    </p:spTree>
    <p:extLst>
      <p:ext uri="{BB962C8B-B14F-4D97-AF65-F5344CB8AC3E}">
        <p14:creationId xmlns:p14="http://schemas.microsoft.com/office/powerpoint/2010/main" val="3329548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ABCBA-13D5-4C72-909B-BDAF3671F9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0B1BD5-A584-4B09-A036-FF4D57EBC8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93551FE-CA3B-458F-866B-0C826302D9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FA32D-B5FF-4080-8138-1FB8B7920746}"/>
              </a:ext>
            </a:extLst>
          </p:cNvPr>
          <p:cNvSpPr>
            <a:spLocks noGrp="1"/>
          </p:cNvSpPr>
          <p:nvPr>
            <p:ph type="dt" sz="half" idx="10"/>
          </p:nvPr>
        </p:nvSpPr>
        <p:spPr/>
        <p:txBody>
          <a:bodyPr/>
          <a:lstStyle/>
          <a:p>
            <a:fld id="{F0B4C3B1-5FF3-4E09-BE15-873E07F1D81C}" type="datetimeFigureOut">
              <a:rPr lang="en-US" smtClean="0"/>
              <a:t>1/22/2022</a:t>
            </a:fld>
            <a:endParaRPr lang="en-US" dirty="0"/>
          </a:p>
        </p:txBody>
      </p:sp>
      <p:sp>
        <p:nvSpPr>
          <p:cNvPr id="6" name="Footer Placeholder 5">
            <a:extLst>
              <a:ext uri="{FF2B5EF4-FFF2-40B4-BE49-F238E27FC236}">
                <a16:creationId xmlns:a16="http://schemas.microsoft.com/office/drawing/2014/main" id="{ABE05F8A-A7DE-4808-9DE3-2D07805E6CB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BB3A476-90D2-48BC-803B-7521A748967B}"/>
              </a:ext>
            </a:extLst>
          </p:cNvPr>
          <p:cNvSpPr>
            <a:spLocks noGrp="1"/>
          </p:cNvSpPr>
          <p:nvPr>
            <p:ph type="sldNum" sz="quarter" idx="12"/>
          </p:nvPr>
        </p:nvSpPr>
        <p:spPr/>
        <p:txBody>
          <a:bodyPr/>
          <a:lstStyle/>
          <a:p>
            <a:fld id="{80142E74-613F-4EA0-AFFA-9BF4B379AE44}" type="slidenum">
              <a:rPr lang="en-US" smtClean="0"/>
              <a:t>‹#›</a:t>
            </a:fld>
            <a:endParaRPr lang="en-US" dirty="0"/>
          </a:p>
        </p:txBody>
      </p:sp>
    </p:spTree>
    <p:extLst>
      <p:ext uri="{BB962C8B-B14F-4D97-AF65-F5344CB8AC3E}">
        <p14:creationId xmlns:p14="http://schemas.microsoft.com/office/powerpoint/2010/main" val="3834689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4C4EA-D140-4372-8ED5-2A016AD6DB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A0B91AA-EBCA-402F-A177-141AF50DFC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B14CBDAF-B59A-4C73-90D8-6A2B6F1EEE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DD3B4F-F5D7-40CB-A8F9-424A23661D7E}"/>
              </a:ext>
            </a:extLst>
          </p:cNvPr>
          <p:cNvSpPr>
            <a:spLocks noGrp="1"/>
          </p:cNvSpPr>
          <p:nvPr>
            <p:ph type="dt" sz="half" idx="10"/>
          </p:nvPr>
        </p:nvSpPr>
        <p:spPr/>
        <p:txBody>
          <a:bodyPr/>
          <a:lstStyle/>
          <a:p>
            <a:fld id="{F0B4C3B1-5FF3-4E09-BE15-873E07F1D81C}" type="datetimeFigureOut">
              <a:rPr lang="en-US" smtClean="0"/>
              <a:t>1/22/2022</a:t>
            </a:fld>
            <a:endParaRPr lang="en-US" dirty="0"/>
          </a:p>
        </p:txBody>
      </p:sp>
      <p:sp>
        <p:nvSpPr>
          <p:cNvPr id="6" name="Footer Placeholder 5">
            <a:extLst>
              <a:ext uri="{FF2B5EF4-FFF2-40B4-BE49-F238E27FC236}">
                <a16:creationId xmlns:a16="http://schemas.microsoft.com/office/drawing/2014/main" id="{5D787ECD-E168-418B-91C7-D43DF1AA25D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2F748A-91F7-4216-A77E-F5931790D287}"/>
              </a:ext>
            </a:extLst>
          </p:cNvPr>
          <p:cNvSpPr>
            <a:spLocks noGrp="1"/>
          </p:cNvSpPr>
          <p:nvPr>
            <p:ph type="sldNum" sz="quarter" idx="12"/>
          </p:nvPr>
        </p:nvSpPr>
        <p:spPr/>
        <p:txBody>
          <a:bodyPr/>
          <a:lstStyle/>
          <a:p>
            <a:fld id="{80142E74-613F-4EA0-AFFA-9BF4B379AE44}" type="slidenum">
              <a:rPr lang="en-US" smtClean="0"/>
              <a:t>‹#›</a:t>
            </a:fld>
            <a:endParaRPr lang="en-US" dirty="0"/>
          </a:p>
        </p:txBody>
      </p:sp>
    </p:spTree>
    <p:extLst>
      <p:ext uri="{BB962C8B-B14F-4D97-AF65-F5344CB8AC3E}">
        <p14:creationId xmlns:p14="http://schemas.microsoft.com/office/powerpoint/2010/main" val="33567495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8A2D4-B64E-4FE3-9B77-DB308F0897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B89F7B-4C65-4968-8B2F-88E09B8C99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9AE3A3-82CF-4F1E-A3AA-07C1E41F8864}"/>
              </a:ext>
            </a:extLst>
          </p:cNvPr>
          <p:cNvSpPr>
            <a:spLocks noGrp="1"/>
          </p:cNvSpPr>
          <p:nvPr>
            <p:ph type="dt" sz="half" idx="10"/>
          </p:nvPr>
        </p:nvSpPr>
        <p:spPr/>
        <p:txBody>
          <a:bodyPr/>
          <a:lstStyle/>
          <a:p>
            <a:fld id="{F0B4C3B1-5FF3-4E09-BE15-873E07F1D81C}" type="datetimeFigureOut">
              <a:rPr lang="en-US" smtClean="0"/>
              <a:t>1/22/2022</a:t>
            </a:fld>
            <a:endParaRPr lang="en-US" dirty="0"/>
          </a:p>
        </p:txBody>
      </p:sp>
      <p:sp>
        <p:nvSpPr>
          <p:cNvPr id="5" name="Footer Placeholder 4">
            <a:extLst>
              <a:ext uri="{FF2B5EF4-FFF2-40B4-BE49-F238E27FC236}">
                <a16:creationId xmlns:a16="http://schemas.microsoft.com/office/drawing/2014/main" id="{16ABB2D0-A338-4C89-8C75-BF6BF4A9C65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664A2AE-9CE4-4E08-8D51-D73E2F5091A7}"/>
              </a:ext>
            </a:extLst>
          </p:cNvPr>
          <p:cNvSpPr>
            <a:spLocks noGrp="1"/>
          </p:cNvSpPr>
          <p:nvPr>
            <p:ph type="sldNum" sz="quarter" idx="12"/>
          </p:nvPr>
        </p:nvSpPr>
        <p:spPr/>
        <p:txBody>
          <a:bodyPr/>
          <a:lstStyle/>
          <a:p>
            <a:fld id="{80142E74-613F-4EA0-AFFA-9BF4B379AE44}" type="slidenum">
              <a:rPr lang="en-US" smtClean="0"/>
              <a:t>‹#›</a:t>
            </a:fld>
            <a:endParaRPr lang="en-US" dirty="0"/>
          </a:p>
        </p:txBody>
      </p:sp>
    </p:spTree>
    <p:extLst>
      <p:ext uri="{BB962C8B-B14F-4D97-AF65-F5344CB8AC3E}">
        <p14:creationId xmlns:p14="http://schemas.microsoft.com/office/powerpoint/2010/main" val="746224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6761A4-0C83-4CE3-A181-26C08242C20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0CF3D08-0867-4856-A8EB-B76217C0A6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98DAA2-0F3B-4DFB-BF85-9FB2A843F172}"/>
              </a:ext>
            </a:extLst>
          </p:cNvPr>
          <p:cNvSpPr>
            <a:spLocks noGrp="1"/>
          </p:cNvSpPr>
          <p:nvPr>
            <p:ph type="dt" sz="half" idx="10"/>
          </p:nvPr>
        </p:nvSpPr>
        <p:spPr/>
        <p:txBody>
          <a:bodyPr/>
          <a:lstStyle/>
          <a:p>
            <a:fld id="{F0B4C3B1-5FF3-4E09-BE15-873E07F1D81C}" type="datetimeFigureOut">
              <a:rPr lang="en-US" smtClean="0"/>
              <a:t>1/22/2022</a:t>
            </a:fld>
            <a:endParaRPr lang="en-US" dirty="0"/>
          </a:p>
        </p:txBody>
      </p:sp>
      <p:sp>
        <p:nvSpPr>
          <p:cNvPr id="5" name="Footer Placeholder 4">
            <a:extLst>
              <a:ext uri="{FF2B5EF4-FFF2-40B4-BE49-F238E27FC236}">
                <a16:creationId xmlns:a16="http://schemas.microsoft.com/office/drawing/2014/main" id="{2E136433-A81B-4BC0-AE62-00CFC416CB7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E7CD200-DDE8-4F73-BDE3-BE48BBC7577A}"/>
              </a:ext>
            </a:extLst>
          </p:cNvPr>
          <p:cNvSpPr>
            <a:spLocks noGrp="1"/>
          </p:cNvSpPr>
          <p:nvPr>
            <p:ph type="sldNum" sz="quarter" idx="12"/>
          </p:nvPr>
        </p:nvSpPr>
        <p:spPr/>
        <p:txBody>
          <a:bodyPr/>
          <a:lstStyle/>
          <a:p>
            <a:fld id="{80142E74-613F-4EA0-AFFA-9BF4B379AE44}" type="slidenum">
              <a:rPr lang="en-US" smtClean="0"/>
              <a:t>‹#›</a:t>
            </a:fld>
            <a:endParaRPr lang="en-US" dirty="0"/>
          </a:p>
        </p:txBody>
      </p:sp>
    </p:spTree>
    <p:extLst>
      <p:ext uri="{BB962C8B-B14F-4D97-AF65-F5344CB8AC3E}">
        <p14:creationId xmlns:p14="http://schemas.microsoft.com/office/powerpoint/2010/main" val="20605918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C9A30-E645-4C25-B108-0872C4073F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ECA035D-2F12-4FA0-8608-59AC00D585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BDFFFCE-69DE-47CB-BE02-260C77FB64A6}"/>
              </a:ext>
            </a:extLst>
          </p:cNvPr>
          <p:cNvSpPr>
            <a:spLocks noGrp="1"/>
          </p:cNvSpPr>
          <p:nvPr>
            <p:ph type="dt" sz="half" idx="10"/>
          </p:nvPr>
        </p:nvSpPr>
        <p:spPr/>
        <p:txBody>
          <a:bodyPr/>
          <a:lstStyle/>
          <a:p>
            <a:fld id="{3473FF8C-B60A-4009-9F51-F0E6FC24AE4E}" type="datetimeFigureOut">
              <a:rPr lang="en-US" smtClean="0"/>
              <a:t>1/22/2022</a:t>
            </a:fld>
            <a:endParaRPr lang="en-US"/>
          </a:p>
        </p:txBody>
      </p:sp>
      <p:sp>
        <p:nvSpPr>
          <p:cNvPr id="5" name="Footer Placeholder 4">
            <a:extLst>
              <a:ext uri="{FF2B5EF4-FFF2-40B4-BE49-F238E27FC236}">
                <a16:creationId xmlns:a16="http://schemas.microsoft.com/office/drawing/2014/main" id="{F953066D-FAA4-4C62-B90F-13A93E0735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4D31D7-B02B-49B3-A6B6-27FCDBD08E51}"/>
              </a:ext>
            </a:extLst>
          </p:cNvPr>
          <p:cNvSpPr>
            <a:spLocks noGrp="1"/>
          </p:cNvSpPr>
          <p:nvPr>
            <p:ph type="sldNum" sz="quarter" idx="12"/>
          </p:nvPr>
        </p:nvSpPr>
        <p:spPr/>
        <p:txBody>
          <a:bodyPr/>
          <a:lstStyle/>
          <a:p>
            <a:fld id="{49665396-E31D-42D7-A4F6-BE825AEA8C80}" type="slidenum">
              <a:rPr lang="en-US" smtClean="0"/>
              <a:t>‹#›</a:t>
            </a:fld>
            <a:endParaRPr lang="en-US"/>
          </a:p>
        </p:txBody>
      </p:sp>
    </p:spTree>
    <p:extLst>
      <p:ext uri="{BB962C8B-B14F-4D97-AF65-F5344CB8AC3E}">
        <p14:creationId xmlns:p14="http://schemas.microsoft.com/office/powerpoint/2010/main" val="2789861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EE889-61DC-4C3F-93F1-75DCDFD544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DD1D724-43FA-48D9-8757-0D9F3815EB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AB283F8-A210-44B3-B61F-56DC7252E30A}"/>
              </a:ext>
            </a:extLst>
          </p:cNvPr>
          <p:cNvSpPr>
            <a:spLocks noGrp="1"/>
          </p:cNvSpPr>
          <p:nvPr>
            <p:ph type="dt" sz="half" idx="10"/>
          </p:nvPr>
        </p:nvSpPr>
        <p:spPr/>
        <p:txBody>
          <a:bodyPr/>
          <a:lstStyle/>
          <a:p>
            <a:fld id="{F0B4C3B1-5FF3-4E09-BE15-873E07F1D81C}" type="datetimeFigureOut">
              <a:rPr lang="en-US" smtClean="0"/>
              <a:t>1/22/2022</a:t>
            </a:fld>
            <a:endParaRPr lang="en-US"/>
          </a:p>
        </p:txBody>
      </p:sp>
      <p:sp>
        <p:nvSpPr>
          <p:cNvPr id="5" name="Footer Placeholder 4">
            <a:extLst>
              <a:ext uri="{FF2B5EF4-FFF2-40B4-BE49-F238E27FC236}">
                <a16:creationId xmlns:a16="http://schemas.microsoft.com/office/drawing/2014/main" id="{668A5D58-563C-4AA9-ACB6-A6B36099A8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8D8884-24F3-4BF9-977C-850C32070B8A}"/>
              </a:ext>
            </a:extLst>
          </p:cNvPr>
          <p:cNvSpPr>
            <a:spLocks noGrp="1"/>
          </p:cNvSpPr>
          <p:nvPr>
            <p:ph type="sldNum" sz="quarter" idx="12"/>
          </p:nvPr>
        </p:nvSpPr>
        <p:spPr/>
        <p:txBody>
          <a:bodyPr/>
          <a:lstStyle/>
          <a:p>
            <a:fld id="{80142E74-613F-4EA0-AFFA-9BF4B379AE44}" type="slidenum">
              <a:rPr lang="en-US" smtClean="0"/>
              <a:t>‹#›</a:t>
            </a:fld>
            <a:endParaRPr lang="en-US"/>
          </a:p>
        </p:txBody>
      </p:sp>
    </p:spTree>
    <p:extLst>
      <p:ext uri="{BB962C8B-B14F-4D97-AF65-F5344CB8AC3E}">
        <p14:creationId xmlns:p14="http://schemas.microsoft.com/office/powerpoint/2010/main" val="9587811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672A1-5C39-4822-A398-72FF943739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25FBC4-E234-4E13-8784-9ED7D0DEDEF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7F29DB-4D63-4DB7-A475-45B6AEE807A9}"/>
              </a:ext>
            </a:extLst>
          </p:cNvPr>
          <p:cNvSpPr>
            <a:spLocks noGrp="1"/>
          </p:cNvSpPr>
          <p:nvPr>
            <p:ph type="dt" sz="half" idx="10"/>
          </p:nvPr>
        </p:nvSpPr>
        <p:spPr/>
        <p:txBody>
          <a:bodyPr/>
          <a:lstStyle/>
          <a:p>
            <a:fld id="{F0B4C3B1-5FF3-4E09-BE15-873E07F1D81C}" type="datetimeFigureOut">
              <a:rPr lang="en-US" smtClean="0"/>
              <a:t>1/22/2022</a:t>
            </a:fld>
            <a:endParaRPr lang="en-US"/>
          </a:p>
        </p:txBody>
      </p:sp>
      <p:sp>
        <p:nvSpPr>
          <p:cNvPr id="5" name="Footer Placeholder 4">
            <a:extLst>
              <a:ext uri="{FF2B5EF4-FFF2-40B4-BE49-F238E27FC236}">
                <a16:creationId xmlns:a16="http://schemas.microsoft.com/office/drawing/2014/main" id="{F2D61871-EAB6-401B-B129-9B423B0B41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7BA0D7-B4DC-49F3-8420-197CBAA3302E}"/>
              </a:ext>
            </a:extLst>
          </p:cNvPr>
          <p:cNvSpPr>
            <a:spLocks noGrp="1"/>
          </p:cNvSpPr>
          <p:nvPr>
            <p:ph type="sldNum" sz="quarter" idx="12"/>
          </p:nvPr>
        </p:nvSpPr>
        <p:spPr/>
        <p:txBody>
          <a:bodyPr/>
          <a:lstStyle/>
          <a:p>
            <a:fld id="{80142E74-613F-4EA0-AFFA-9BF4B379AE44}" type="slidenum">
              <a:rPr lang="en-US" smtClean="0"/>
              <a:t>‹#›</a:t>
            </a:fld>
            <a:endParaRPr lang="en-US"/>
          </a:p>
        </p:txBody>
      </p:sp>
    </p:spTree>
    <p:extLst>
      <p:ext uri="{BB962C8B-B14F-4D97-AF65-F5344CB8AC3E}">
        <p14:creationId xmlns:p14="http://schemas.microsoft.com/office/powerpoint/2010/main" val="29154755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59045-19D5-4466-820B-AC995D8FE7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5DCB93-5F2E-4D06-B492-0003CD7F6D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9F7726E-2CFC-4518-BF7A-CE2DA207BA2F}"/>
              </a:ext>
            </a:extLst>
          </p:cNvPr>
          <p:cNvSpPr>
            <a:spLocks noGrp="1"/>
          </p:cNvSpPr>
          <p:nvPr>
            <p:ph type="dt" sz="half" idx="10"/>
          </p:nvPr>
        </p:nvSpPr>
        <p:spPr/>
        <p:txBody>
          <a:bodyPr/>
          <a:lstStyle/>
          <a:p>
            <a:fld id="{F0B4C3B1-5FF3-4E09-BE15-873E07F1D81C}" type="datetimeFigureOut">
              <a:rPr lang="en-US" smtClean="0"/>
              <a:t>1/22/2022</a:t>
            </a:fld>
            <a:endParaRPr lang="en-US"/>
          </a:p>
        </p:txBody>
      </p:sp>
      <p:sp>
        <p:nvSpPr>
          <p:cNvPr id="5" name="Footer Placeholder 4">
            <a:extLst>
              <a:ext uri="{FF2B5EF4-FFF2-40B4-BE49-F238E27FC236}">
                <a16:creationId xmlns:a16="http://schemas.microsoft.com/office/drawing/2014/main" id="{F72150C1-C50E-48B1-85FC-B817E1D098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2F3984-F135-497B-8EEA-68985393005E}"/>
              </a:ext>
            </a:extLst>
          </p:cNvPr>
          <p:cNvSpPr>
            <a:spLocks noGrp="1"/>
          </p:cNvSpPr>
          <p:nvPr>
            <p:ph type="sldNum" sz="quarter" idx="12"/>
          </p:nvPr>
        </p:nvSpPr>
        <p:spPr/>
        <p:txBody>
          <a:bodyPr/>
          <a:lstStyle/>
          <a:p>
            <a:fld id="{80142E74-613F-4EA0-AFFA-9BF4B379AE44}" type="slidenum">
              <a:rPr lang="en-US" smtClean="0"/>
              <a:t>‹#›</a:t>
            </a:fld>
            <a:endParaRPr lang="en-US"/>
          </a:p>
        </p:txBody>
      </p:sp>
    </p:spTree>
    <p:extLst>
      <p:ext uri="{BB962C8B-B14F-4D97-AF65-F5344CB8AC3E}">
        <p14:creationId xmlns:p14="http://schemas.microsoft.com/office/powerpoint/2010/main" val="35383335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32D1-F6D5-4739-BD4D-AB44C03EBD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AF68DD-09DC-4131-9C96-48BC757F4D6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B56845B-5FDA-41CE-80A3-4429142A814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36F249-907B-4695-B5C1-A5F802BA430C}"/>
              </a:ext>
            </a:extLst>
          </p:cNvPr>
          <p:cNvSpPr>
            <a:spLocks noGrp="1"/>
          </p:cNvSpPr>
          <p:nvPr>
            <p:ph type="dt" sz="half" idx="10"/>
          </p:nvPr>
        </p:nvSpPr>
        <p:spPr/>
        <p:txBody>
          <a:bodyPr/>
          <a:lstStyle/>
          <a:p>
            <a:fld id="{F0B4C3B1-5FF3-4E09-BE15-873E07F1D81C}" type="datetimeFigureOut">
              <a:rPr lang="en-US" smtClean="0"/>
              <a:t>1/22/2022</a:t>
            </a:fld>
            <a:endParaRPr lang="en-US"/>
          </a:p>
        </p:txBody>
      </p:sp>
      <p:sp>
        <p:nvSpPr>
          <p:cNvPr id="6" name="Footer Placeholder 5">
            <a:extLst>
              <a:ext uri="{FF2B5EF4-FFF2-40B4-BE49-F238E27FC236}">
                <a16:creationId xmlns:a16="http://schemas.microsoft.com/office/drawing/2014/main" id="{C9F280D8-ABB3-42EF-981E-2543CC4413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847622-0130-4A8E-A656-B8536BF41187}"/>
              </a:ext>
            </a:extLst>
          </p:cNvPr>
          <p:cNvSpPr>
            <a:spLocks noGrp="1"/>
          </p:cNvSpPr>
          <p:nvPr>
            <p:ph type="sldNum" sz="quarter" idx="12"/>
          </p:nvPr>
        </p:nvSpPr>
        <p:spPr/>
        <p:txBody>
          <a:bodyPr/>
          <a:lstStyle/>
          <a:p>
            <a:fld id="{80142E74-613F-4EA0-AFFA-9BF4B379AE44}" type="slidenum">
              <a:rPr lang="en-US" smtClean="0"/>
              <a:t>‹#›</a:t>
            </a:fld>
            <a:endParaRPr lang="en-US"/>
          </a:p>
        </p:txBody>
      </p:sp>
    </p:spTree>
    <p:extLst>
      <p:ext uri="{BB962C8B-B14F-4D97-AF65-F5344CB8AC3E}">
        <p14:creationId xmlns:p14="http://schemas.microsoft.com/office/powerpoint/2010/main" val="160786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GenCyb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EE889-61DC-4C3F-93F1-75DCDFD544A4}"/>
              </a:ext>
            </a:extLst>
          </p:cNvPr>
          <p:cNvSpPr>
            <a:spLocks noGrp="1"/>
          </p:cNvSpPr>
          <p:nvPr>
            <p:ph type="ctrTitle" hasCustomPrompt="1"/>
          </p:nvPr>
        </p:nvSpPr>
        <p:spPr>
          <a:xfrm>
            <a:off x="5525576" y="352696"/>
            <a:ext cx="5657366" cy="3357153"/>
          </a:xfrm>
        </p:spPr>
        <p:txBody>
          <a:bodyPr anchor="b"/>
          <a:lstStyle>
            <a:lvl1pPr algn="ctr">
              <a:defRPr sz="6000"/>
            </a:lvl1pPr>
          </a:lstStyle>
          <a:p>
            <a:r>
              <a:rPr lang="en-US" dirty="0"/>
              <a:t>Title</a:t>
            </a:r>
          </a:p>
        </p:txBody>
      </p:sp>
      <p:sp>
        <p:nvSpPr>
          <p:cNvPr id="3" name="Subtitle 2">
            <a:extLst>
              <a:ext uri="{FF2B5EF4-FFF2-40B4-BE49-F238E27FC236}">
                <a16:creationId xmlns:a16="http://schemas.microsoft.com/office/drawing/2014/main" id="{EDD1D724-43FA-48D9-8757-0D9F3815EBA7}"/>
              </a:ext>
            </a:extLst>
          </p:cNvPr>
          <p:cNvSpPr>
            <a:spLocks noGrp="1"/>
          </p:cNvSpPr>
          <p:nvPr>
            <p:ph type="subTitle" idx="1" hasCustomPrompt="1"/>
          </p:nvPr>
        </p:nvSpPr>
        <p:spPr>
          <a:xfrm>
            <a:off x="1524000" y="3941574"/>
            <a:ext cx="9144000" cy="13162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Thursday Morning Session </a:t>
            </a:r>
          </a:p>
          <a:p>
            <a:r>
              <a:rPr lang="en-US" dirty="0"/>
              <a:t>9-10:30 am</a:t>
            </a:r>
          </a:p>
        </p:txBody>
      </p:sp>
      <p:sp>
        <p:nvSpPr>
          <p:cNvPr id="4" name="Date Placeholder 3">
            <a:extLst>
              <a:ext uri="{FF2B5EF4-FFF2-40B4-BE49-F238E27FC236}">
                <a16:creationId xmlns:a16="http://schemas.microsoft.com/office/drawing/2014/main" id="{2AB283F8-A210-44B3-B61F-56DC7252E30A}"/>
              </a:ext>
            </a:extLst>
          </p:cNvPr>
          <p:cNvSpPr>
            <a:spLocks noGrp="1"/>
          </p:cNvSpPr>
          <p:nvPr>
            <p:ph type="dt" sz="half" idx="10"/>
          </p:nvPr>
        </p:nvSpPr>
        <p:spPr/>
        <p:txBody>
          <a:bodyPr/>
          <a:lstStyle/>
          <a:p>
            <a:fld id="{F0B4C3B1-5FF3-4E09-BE15-873E07F1D81C}" type="datetimeFigureOut">
              <a:rPr lang="en-US" smtClean="0"/>
              <a:t>1/22/2022</a:t>
            </a:fld>
            <a:endParaRPr lang="en-US" dirty="0"/>
          </a:p>
        </p:txBody>
      </p:sp>
      <p:sp>
        <p:nvSpPr>
          <p:cNvPr id="5" name="Footer Placeholder 4">
            <a:extLst>
              <a:ext uri="{FF2B5EF4-FFF2-40B4-BE49-F238E27FC236}">
                <a16:creationId xmlns:a16="http://schemas.microsoft.com/office/drawing/2014/main" id="{668A5D58-563C-4AA9-ACB6-A6B36099A86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8D8884-24F3-4BF9-977C-850C32070B8A}"/>
              </a:ext>
            </a:extLst>
          </p:cNvPr>
          <p:cNvSpPr>
            <a:spLocks noGrp="1"/>
          </p:cNvSpPr>
          <p:nvPr>
            <p:ph type="sldNum" sz="quarter" idx="12"/>
          </p:nvPr>
        </p:nvSpPr>
        <p:spPr/>
        <p:txBody>
          <a:bodyPr/>
          <a:lstStyle/>
          <a:p>
            <a:fld id="{80142E74-613F-4EA0-AFFA-9BF4B379AE44}" type="slidenum">
              <a:rPr lang="en-US" smtClean="0"/>
              <a:t>‹#›</a:t>
            </a:fld>
            <a:endParaRPr lang="en-US" dirty="0"/>
          </a:p>
        </p:txBody>
      </p:sp>
      <p:pic>
        <p:nvPicPr>
          <p:cNvPr id="7" name="Picture 6">
            <a:extLst>
              <a:ext uri="{FF2B5EF4-FFF2-40B4-BE49-F238E27FC236}">
                <a16:creationId xmlns:a16="http://schemas.microsoft.com/office/drawing/2014/main" id="{E4E44081-F3D0-45B6-A033-BE5F597AF8EA}"/>
              </a:ext>
            </a:extLst>
          </p:cNvPr>
          <p:cNvPicPr>
            <a:picLocks noChangeAspect="1"/>
          </p:cNvPicPr>
          <p:nvPr userDrawn="1"/>
        </p:nvPicPr>
        <p:blipFill>
          <a:blip r:embed="rId2"/>
          <a:stretch>
            <a:fillRect/>
          </a:stretch>
        </p:blipFill>
        <p:spPr>
          <a:xfrm>
            <a:off x="496989" y="352697"/>
            <a:ext cx="5028588" cy="3357154"/>
          </a:xfrm>
          <a:prstGeom prst="rect">
            <a:avLst/>
          </a:prstGeom>
        </p:spPr>
      </p:pic>
      <p:pic>
        <p:nvPicPr>
          <p:cNvPr id="8" name="Picture 7">
            <a:extLst>
              <a:ext uri="{FF2B5EF4-FFF2-40B4-BE49-F238E27FC236}">
                <a16:creationId xmlns:a16="http://schemas.microsoft.com/office/drawing/2014/main" id="{34A166A6-1F5B-47D5-B091-BA49153D7A07}"/>
              </a:ext>
            </a:extLst>
          </p:cNvPr>
          <p:cNvPicPr>
            <a:picLocks noChangeAspect="1"/>
          </p:cNvPicPr>
          <p:nvPr userDrawn="1"/>
        </p:nvPicPr>
        <p:blipFill>
          <a:blip r:embed="rId3"/>
          <a:stretch>
            <a:fillRect/>
          </a:stretch>
        </p:blipFill>
        <p:spPr>
          <a:xfrm>
            <a:off x="6791367" y="5365076"/>
            <a:ext cx="4627265" cy="883997"/>
          </a:xfrm>
          <a:prstGeom prst="rect">
            <a:avLst/>
          </a:prstGeom>
        </p:spPr>
      </p:pic>
    </p:spTree>
    <p:extLst>
      <p:ext uri="{BB962C8B-B14F-4D97-AF65-F5344CB8AC3E}">
        <p14:creationId xmlns:p14="http://schemas.microsoft.com/office/powerpoint/2010/main" val="20530789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DAD33-D97E-4485-89F5-85037C163A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67803ED-C663-4930-940F-720B8DF7C7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FBAA7E6-85C8-461C-9F78-B46632733D7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F79B852-AD22-4673-A139-D6699BA9FC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69E82C6-FC46-4706-98B2-8A689316B0C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66CA8D-4B96-4364-85FB-2D8A7ED818EC}"/>
              </a:ext>
            </a:extLst>
          </p:cNvPr>
          <p:cNvSpPr>
            <a:spLocks noGrp="1"/>
          </p:cNvSpPr>
          <p:nvPr>
            <p:ph type="dt" sz="half" idx="10"/>
          </p:nvPr>
        </p:nvSpPr>
        <p:spPr/>
        <p:txBody>
          <a:bodyPr/>
          <a:lstStyle/>
          <a:p>
            <a:fld id="{F0B4C3B1-5FF3-4E09-BE15-873E07F1D81C}" type="datetimeFigureOut">
              <a:rPr lang="en-US" smtClean="0"/>
              <a:t>1/22/2022</a:t>
            </a:fld>
            <a:endParaRPr lang="en-US"/>
          </a:p>
        </p:txBody>
      </p:sp>
      <p:sp>
        <p:nvSpPr>
          <p:cNvPr id="8" name="Footer Placeholder 7">
            <a:extLst>
              <a:ext uri="{FF2B5EF4-FFF2-40B4-BE49-F238E27FC236}">
                <a16:creationId xmlns:a16="http://schemas.microsoft.com/office/drawing/2014/main" id="{6899593A-70D2-4D68-BB5F-F9A2E075CD5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F79BB5E-3E92-494C-B15A-74914E95E38F}"/>
              </a:ext>
            </a:extLst>
          </p:cNvPr>
          <p:cNvSpPr>
            <a:spLocks noGrp="1"/>
          </p:cNvSpPr>
          <p:nvPr>
            <p:ph type="sldNum" sz="quarter" idx="12"/>
          </p:nvPr>
        </p:nvSpPr>
        <p:spPr/>
        <p:txBody>
          <a:bodyPr/>
          <a:lstStyle/>
          <a:p>
            <a:fld id="{80142E74-613F-4EA0-AFFA-9BF4B379AE44}" type="slidenum">
              <a:rPr lang="en-US" smtClean="0"/>
              <a:t>‹#›</a:t>
            </a:fld>
            <a:endParaRPr lang="en-US"/>
          </a:p>
        </p:txBody>
      </p:sp>
    </p:spTree>
    <p:extLst>
      <p:ext uri="{BB962C8B-B14F-4D97-AF65-F5344CB8AC3E}">
        <p14:creationId xmlns:p14="http://schemas.microsoft.com/office/powerpoint/2010/main" val="18621545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B8AB-7A70-40BF-BA6B-533004CE2A6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6ACAA2-32B3-4F47-9C0A-58FCF623CF34}"/>
              </a:ext>
            </a:extLst>
          </p:cNvPr>
          <p:cNvSpPr>
            <a:spLocks noGrp="1"/>
          </p:cNvSpPr>
          <p:nvPr>
            <p:ph type="dt" sz="half" idx="10"/>
          </p:nvPr>
        </p:nvSpPr>
        <p:spPr/>
        <p:txBody>
          <a:bodyPr/>
          <a:lstStyle/>
          <a:p>
            <a:fld id="{F0B4C3B1-5FF3-4E09-BE15-873E07F1D81C}" type="datetimeFigureOut">
              <a:rPr lang="en-US" smtClean="0"/>
              <a:t>1/22/2022</a:t>
            </a:fld>
            <a:endParaRPr lang="en-US"/>
          </a:p>
        </p:txBody>
      </p:sp>
      <p:sp>
        <p:nvSpPr>
          <p:cNvPr id="4" name="Footer Placeholder 3">
            <a:extLst>
              <a:ext uri="{FF2B5EF4-FFF2-40B4-BE49-F238E27FC236}">
                <a16:creationId xmlns:a16="http://schemas.microsoft.com/office/drawing/2014/main" id="{4B84C98E-C30E-42F0-AB58-F7B1764BD69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E3DB362-EB7D-438C-9019-B56BCCF89F03}"/>
              </a:ext>
            </a:extLst>
          </p:cNvPr>
          <p:cNvSpPr>
            <a:spLocks noGrp="1"/>
          </p:cNvSpPr>
          <p:nvPr>
            <p:ph type="sldNum" sz="quarter" idx="12"/>
          </p:nvPr>
        </p:nvSpPr>
        <p:spPr/>
        <p:txBody>
          <a:bodyPr/>
          <a:lstStyle/>
          <a:p>
            <a:fld id="{80142E74-613F-4EA0-AFFA-9BF4B379AE44}" type="slidenum">
              <a:rPr lang="en-US" smtClean="0"/>
              <a:t>‹#›</a:t>
            </a:fld>
            <a:endParaRPr lang="en-US"/>
          </a:p>
        </p:txBody>
      </p:sp>
    </p:spTree>
    <p:extLst>
      <p:ext uri="{BB962C8B-B14F-4D97-AF65-F5344CB8AC3E}">
        <p14:creationId xmlns:p14="http://schemas.microsoft.com/office/powerpoint/2010/main" val="14930541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5A3E9A-0839-4DB9-B51C-05A299F39B3C}"/>
              </a:ext>
            </a:extLst>
          </p:cNvPr>
          <p:cNvSpPr>
            <a:spLocks noGrp="1"/>
          </p:cNvSpPr>
          <p:nvPr>
            <p:ph type="dt" sz="half" idx="10"/>
          </p:nvPr>
        </p:nvSpPr>
        <p:spPr/>
        <p:txBody>
          <a:bodyPr/>
          <a:lstStyle/>
          <a:p>
            <a:fld id="{F0B4C3B1-5FF3-4E09-BE15-873E07F1D81C}" type="datetimeFigureOut">
              <a:rPr lang="en-US" smtClean="0"/>
              <a:t>1/22/2022</a:t>
            </a:fld>
            <a:endParaRPr lang="en-US"/>
          </a:p>
        </p:txBody>
      </p:sp>
      <p:sp>
        <p:nvSpPr>
          <p:cNvPr id="3" name="Footer Placeholder 2">
            <a:extLst>
              <a:ext uri="{FF2B5EF4-FFF2-40B4-BE49-F238E27FC236}">
                <a16:creationId xmlns:a16="http://schemas.microsoft.com/office/drawing/2014/main" id="{6AB5F74F-AFB6-47AF-BBA7-653F940FC40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697F12-3D69-4659-91A7-8CDBE52B48D7}"/>
              </a:ext>
            </a:extLst>
          </p:cNvPr>
          <p:cNvSpPr>
            <a:spLocks noGrp="1"/>
          </p:cNvSpPr>
          <p:nvPr>
            <p:ph type="sldNum" sz="quarter" idx="12"/>
          </p:nvPr>
        </p:nvSpPr>
        <p:spPr/>
        <p:txBody>
          <a:bodyPr/>
          <a:lstStyle/>
          <a:p>
            <a:fld id="{80142E74-613F-4EA0-AFFA-9BF4B379AE44}" type="slidenum">
              <a:rPr lang="en-US" smtClean="0"/>
              <a:t>‹#›</a:t>
            </a:fld>
            <a:endParaRPr lang="en-US"/>
          </a:p>
        </p:txBody>
      </p:sp>
    </p:spTree>
    <p:extLst>
      <p:ext uri="{BB962C8B-B14F-4D97-AF65-F5344CB8AC3E}">
        <p14:creationId xmlns:p14="http://schemas.microsoft.com/office/powerpoint/2010/main" val="6399356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ABCBA-13D5-4C72-909B-BDAF3671F9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0B1BD5-A584-4B09-A036-FF4D57EBC8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93551FE-CA3B-458F-866B-0C826302D9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2FFA32D-B5FF-4080-8138-1FB8B7920746}"/>
              </a:ext>
            </a:extLst>
          </p:cNvPr>
          <p:cNvSpPr>
            <a:spLocks noGrp="1"/>
          </p:cNvSpPr>
          <p:nvPr>
            <p:ph type="dt" sz="half" idx="10"/>
          </p:nvPr>
        </p:nvSpPr>
        <p:spPr/>
        <p:txBody>
          <a:bodyPr/>
          <a:lstStyle/>
          <a:p>
            <a:fld id="{F0B4C3B1-5FF3-4E09-BE15-873E07F1D81C}" type="datetimeFigureOut">
              <a:rPr lang="en-US" smtClean="0"/>
              <a:t>1/22/2022</a:t>
            </a:fld>
            <a:endParaRPr lang="en-US"/>
          </a:p>
        </p:txBody>
      </p:sp>
      <p:sp>
        <p:nvSpPr>
          <p:cNvPr id="6" name="Footer Placeholder 5">
            <a:extLst>
              <a:ext uri="{FF2B5EF4-FFF2-40B4-BE49-F238E27FC236}">
                <a16:creationId xmlns:a16="http://schemas.microsoft.com/office/drawing/2014/main" id="{ABE05F8A-A7DE-4808-9DE3-2D07805E6C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B3A476-90D2-48BC-803B-7521A748967B}"/>
              </a:ext>
            </a:extLst>
          </p:cNvPr>
          <p:cNvSpPr>
            <a:spLocks noGrp="1"/>
          </p:cNvSpPr>
          <p:nvPr>
            <p:ph type="sldNum" sz="quarter" idx="12"/>
          </p:nvPr>
        </p:nvSpPr>
        <p:spPr/>
        <p:txBody>
          <a:bodyPr/>
          <a:lstStyle/>
          <a:p>
            <a:fld id="{80142E74-613F-4EA0-AFFA-9BF4B379AE44}" type="slidenum">
              <a:rPr lang="en-US" smtClean="0"/>
              <a:t>‹#›</a:t>
            </a:fld>
            <a:endParaRPr lang="en-US"/>
          </a:p>
        </p:txBody>
      </p:sp>
    </p:spTree>
    <p:extLst>
      <p:ext uri="{BB962C8B-B14F-4D97-AF65-F5344CB8AC3E}">
        <p14:creationId xmlns:p14="http://schemas.microsoft.com/office/powerpoint/2010/main" val="17781880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4C4EA-D140-4372-8ED5-2A016AD6DB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A0B91AA-EBCA-402F-A177-141AF50DFC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14CBDAF-B59A-4C73-90D8-6A2B6F1EEE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5DD3B4F-F5D7-40CB-A8F9-424A23661D7E}"/>
              </a:ext>
            </a:extLst>
          </p:cNvPr>
          <p:cNvSpPr>
            <a:spLocks noGrp="1"/>
          </p:cNvSpPr>
          <p:nvPr>
            <p:ph type="dt" sz="half" idx="10"/>
          </p:nvPr>
        </p:nvSpPr>
        <p:spPr/>
        <p:txBody>
          <a:bodyPr/>
          <a:lstStyle/>
          <a:p>
            <a:fld id="{F0B4C3B1-5FF3-4E09-BE15-873E07F1D81C}" type="datetimeFigureOut">
              <a:rPr lang="en-US" smtClean="0"/>
              <a:t>1/22/2022</a:t>
            </a:fld>
            <a:endParaRPr lang="en-US"/>
          </a:p>
        </p:txBody>
      </p:sp>
      <p:sp>
        <p:nvSpPr>
          <p:cNvPr id="6" name="Footer Placeholder 5">
            <a:extLst>
              <a:ext uri="{FF2B5EF4-FFF2-40B4-BE49-F238E27FC236}">
                <a16:creationId xmlns:a16="http://schemas.microsoft.com/office/drawing/2014/main" id="{5D787ECD-E168-418B-91C7-D43DF1AA25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2F748A-91F7-4216-A77E-F5931790D287}"/>
              </a:ext>
            </a:extLst>
          </p:cNvPr>
          <p:cNvSpPr>
            <a:spLocks noGrp="1"/>
          </p:cNvSpPr>
          <p:nvPr>
            <p:ph type="sldNum" sz="quarter" idx="12"/>
          </p:nvPr>
        </p:nvSpPr>
        <p:spPr/>
        <p:txBody>
          <a:bodyPr/>
          <a:lstStyle/>
          <a:p>
            <a:fld id="{80142E74-613F-4EA0-AFFA-9BF4B379AE44}" type="slidenum">
              <a:rPr lang="en-US" smtClean="0"/>
              <a:t>‹#›</a:t>
            </a:fld>
            <a:endParaRPr lang="en-US"/>
          </a:p>
        </p:txBody>
      </p:sp>
    </p:spTree>
    <p:extLst>
      <p:ext uri="{BB962C8B-B14F-4D97-AF65-F5344CB8AC3E}">
        <p14:creationId xmlns:p14="http://schemas.microsoft.com/office/powerpoint/2010/main" val="40456339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8A2D4-B64E-4FE3-9B77-DB308F0897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B89F7B-4C65-4968-8B2F-88E09B8C999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9AE3A3-82CF-4F1E-A3AA-07C1E41F8864}"/>
              </a:ext>
            </a:extLst>
          </p:cNvPr>
          <p:cNvSpPr>
            <a:spLocks noGrp="1"/>
          </p:cNvSpPr>
          <p:nvPr>
            <p:ph type="dt" sz="half" idx="10"/>
          </p:nvPr>
        </p:nvSpPr>
        <p:spPr/>
        <p:txBody>
          <a:bodyPr/>
          <a:lstStyle/>
          <a:p>
            <a:fld id="{F0B4C3B1-5FF3-4E09-BE15-873E07F1D81C}" type="datetimeFigureOut">
              <a:rPr lang="en-US" smtClean="0"/>
              <a:t>1/22/2022</a:t>
            </a:fld>
            <a:endParaRPr lang="en-US"/>
          </a:p>
        </p:txBody>
      </p:sp>
      <p:sp>
        <p:nvSpPr>
          <p:cNvPr id="5" name="Footer Placeholder 4">
            <a:extLst>
              <a:ext uri="{FF2B5EF4-FFF2-40B4-BE49-F238E27FC236}">
                <a16:creationId xmlns:a16="http://schemas.microsoft.com/office/drawing/2014/main" id="{16ABB2D0-A338-4C89-8C75-BF6BF4A9C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4A2AE-9CE4-4E08-8D51-D73E2F5091A7}"/>
              </a:ext>
            </a:extLst>
          </p:cNvPr>
          <p:cNvSpPr>
            <a:spLocks noGrp="1"/>
          </p:cNvSpPr>
          <p:nvPr>
            <p:ph type="sldNum" sz="quarter" idx="12"/>
          </p:nvPr>
        </p:nvSpPr>
        <p:spPr/>
        <p:txBody>
          <a:bodyPr/>
          <a:lstStyle/>
          <a:p>
            <a:fld id="{80142E74-613F-4EA0-AFFA-9BF4B379AE44}" type="slidenum">
              <a:rPr lang="en-US" smtClean="0"/>
              <a:t>‹#›</a:t>
            </a:fld>
            <a:endParaRPr lang="en-US"/>
          </a:p>
        </p:txBody>
      </p:sp>
    </p:spTree>
    <p:extLst>
      <p:ext uri="{BB962C8B-B14F-4D97-AF65-F5344CB8AC3E}">
        <p14:creationId xmlns:p14="http://schemas.microsoft.com/office/powerpoint/2010/main" val="25946029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6761A4-0C83-4CE3-A181-26C08242C20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0CF3D08-0867-4856-A8EB-B76217C0A6B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98DAA2-0F3B-4DFB-BF85-9FB2A843F172}"/>
              </a:ext>
            </a:extLst>
          </p:cNvPr>
          <p:cNvSpPr>
            <a:spLocks noGrp="1"/>
          </p:cNvSpPr>
          <p:nvPr>
            <p:ph type="dt" sz="half" idx="10"/>
          </p:nvPr>
        </p:nvSpPr>
        <p:spPr/>
        <p:txBody>
          <a:bodyPr/>
          <a:lstStyle/>
          <a:p>
            <a:fld id="{F0B4C3B1-5FF3-4E09-BE15-873E07F1D81C}" type="datetimeFigureOut">
              <a:rPr lang="en-US" smtClean="0"/>
              <a:t>1/22/2022</a:t>
            </a:fld>
            <a:endParaRPr lang="en-US"/>
          </a:p>
        </p:txBody>
      </p:sp>
      <p:sp>
        <p:nvSpPr>
          <p:cNvPr id="5" name="Footer Placeholder 4">
            <a:extLst>
              <a:ext uri="{FF2B5EF4-FFF2-40B4-BE49-F238E27FC236}">
                <a16:creationId xmlns:a16="http://schemas.microsoft.com/office/drawing/2014/main" id="{2E136433-A81B-4BC0-AE62-00CFC416CB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7CD200-DDE8-4F73-BDE3-BE48BBC7577A}"/>
              </a:ext>
            </a:extLst>
          </p:cNvPr>
          <p:cNvSpPr>
            <a:spLocks noGrp="1"/>
          </p:cNvSpPr>
          <p:nvPr>
            <p:ph type="sldNum" sz="quarter" idx="12"/>
          </p:nvPr>
        </p:nvSpPr>
        <p:spPr/>
        <p:txBody>
          <a:bodyPr/>
          <a:lstStyle/>
          <a:p>
            <a:fld id="{80142E74-613F-4EA0-AFFA-9BF4B379AE44}" type="slidenum">
              <a:rPr lang="en-US" smtClean="0"/>
              <a:t>‹#›</a:t>
            </a:fld>
            <a:endParaRPr lang="en-US"/>
          </a:p>
        </p:txBody>
      </p:sp>
    </p:spTree>
    <p:extLst>
      <p:ext uri="{BB962C8B-B14F-4D97-AF65-F5344CB8AC3E}">
        <p14:creationId xmlns:p14="http://schemas.microsoft.com/office/powerpoint/2010/main" val="30035631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a:gsLst>
            <a:gs pos="6000">
              <a:schemeClr val="accent6">
                <a:lumMod val="40000"/>
                <a:lumOff val="60000"/>
                <a:alpha val="18000"/>
              </a:schemeClr>
            </a:gs>
            <a:gs pos="49000">
              <a:srgbClr val="FFFF00">
                <a:alpha val="0"/>
              </a:srgbClr>
            </a:gs>
            <a:gs pos="97000">
              <a:schemeClr val="accent6">
                <a:lumMod val="60000"/>
                <a:lumOff val="40000"/>
                <a:alpha val="59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0FC92-29DE-6141-9ACE-444BAF169463}"/>
              </a:ext>
            </a:extLst>
          </p:cNvPr>
          <p:cNvSpPr>
            <a:spLocks noGrp="1"/>
          </p:cNvSpPr>
          <p:nvPr>
            <p:ph type="ctrTitle"/>
          </p:nvPr>
        </p:nvSpPr>
        <p:spPr>
          <a:xfrm>
            <a:off x="3967045" y="406400"/>
            <a:ext cx="8023128"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9E836EC-A706-0145-B31A-25A6AE181A22}"/>
              </a:ext>
            </a:extLst>
          </p:cNvPr>
          <p:cNvSpPr>
            <a:spLocks noGrp="1"/>
          </p:cNvSpPr>
          <p:nvPr>
            <p:ph type="subTitle" idx="1"/>
          </p:nvPr>
        </p:nvSpPr>
        <p:spPr>
          <a:xfrm>
            <a:off x="3967043" y="3212758"/>
            <a:ext cx="8023129"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AF1F49D-6E22-504F-B6CD-8D7B3368EFE7}"/>
              </a:ext>
            </a:extLst>
          </p:cNvPr>
          <p:cNvSpPr>
            <a:spLocks noGrp="1"/>
          </p:cNvSpPr>
          <p:nvPr>
            <p:ph type="dt" sz="half" idx="10"/>
          </p:nvPr>
        </p:nvSpPr>
        <p:spPr/>
        <p:txBody>
          <a:bodyPr/>
          <a:lstStyle/>
          <a:p>
            <a:fld id="{3F54D2D6-4CEC-5741-BDF0-64F7F8085DF5}" type="datetime1">
              <a:rPr lang="en-US" smtClean="0"/>
              <a:t>1/22/2022</a:t>
            </a:fld>
            <a:endParaRPr lang="en-US"/>
          </a:p>
        </p:txBody>
      </p:sp>
      <p:sp>
        <p:nvSpPr>
          <p:cNvPr id="5" name="Footer Placeholder 4">
            <a:extLst>
              <a:ext uri="{FF2B5EF4-FFF2-40B4-BE49-F238E27FC236}">
                <a16:creationId xmlns:a16="http://schemas.microsoft.com/office/drawing/2014/main" id="{997FF7A5-DCF3-8946-8BEB-AB9F92E7EB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EEC433-2E38-654E-9C7B-F9858CD99CB4}"/>
              </a:ext>
            </a:extLst>
          </p:cNvPr>
          <p:cNvSpPr>
            <a:spLocks noGrp="1"/>
          </p:cNvSpPr>
          <p:nvPr>
            <p:ph type="sldNum" sz="quarter" idx="12"/>
          </p:nvPr>
        </p:nvSpPr>
        <p:spPr/>
        <p:txBody>
          <a:bodyPr/>
          <a:lstStyle/>
          <a:p>
            <a:fld id="{01006E07-3F7C-E942-9F7B-20A0B1D4DF27}" type="slidenum">
              <a:rPr lang="en-US" smtClean="0"/>
              <a:t>‹#›</a:t>
            </a:fld>
            <a:endParaRPr lang="en-US"/>
          </a:p>
        </p:txBody>
      </p:sp>
      <p:pic>
        <p:nvPicPr>
          <p:cNvPr id="7" name="Picture 6">
            <a:extLst>
              <a:ext uri="{FF2B5EF4-FFF2-40B4-BE49-F238E27FC236}">
                <a16:creationId xmlns:a16="http://schemas.microsoft.com/office/drawing/2014/main" id="{9D277E61-4A15-DE4D-8258-82A770C081AF}"/>
              </a:ext>
            </a:extLst>
          </p:cNvPr>
          <p:cNvPicPr>
            <a:picLocks noChangeAspect="1"/>
          </p:cNvPicPr>
          <p:nvPr userDrawn="1"/>
        </p:nvPicPr>
        <p:blipFill>
          <a:blip r:embed="rId2"/>
          <a:stretch>
            <a:fillRect/>
          </a:stretch>
        </p:blipFill>
        <p:spPr>
          <a:xfrm>
            <a:off x="-12357" y="-12358"/>
            <a:ext cx="3979402" cy="2656703"/>
          </a:xfrm>
          <a:prstGeom prst="round2DiagRect">
            <a:avLst/>
          </a:prstGeom>
        </p:spPr>
      </p:pic>
      <p:pic>
        <p:nvPicPr>
          <p:cNvPr id="9" name="Picture 8">
            <a:extLst>
              <a:ext uri="{FF2B5EF4-FFF2-40B4-BE49-F238E27FC236}">
                <a16:creationId xmlns:a16="http://schemas.microsoft.com/office/drawing/2014/main" id="{EF81CB25-5DB7-BE4C-934D-D58FA8FEABFD}"/>
              </a:ext>
            </a:extLst>
          </p:cNvPr>
          <p:cNvPicPr>
            <a:picLocks noChangeAspect="1"/>
          </p:cNvPicPr>
          <p:nvPr userDrawn="1"/>
        </p:nvPicPr>
        <p:blipFill>
          <a:blip r:embed="rId3"/>
          <a:stretch>
            <a:fillRect/>
          </a:stretch>
        </p:blipFill>
        <p:spPr>
          <a:xfrm>
            <a:off x="8184348" y="5287278"/>
            <a:ext cx="3805824" cy="824595"/>
          </a:xfrm>
          <a:prstGeom prst="rect">
            <a:avLst/>
          </a:prstGeom>
        </p:spPr>
      </p:pic>
    </p:spTree>
    <p:extLst>
      <p:ext uri="{BB962C8B-B14F-4D97-AF65-F5344CB8AC3E}">
        <p14:creationId xmlns:p14="http://schemas.microsoft.com/office/powerpoint/2010/main" val="5858903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51BBE-917B-DF4D-A004-745C183E6FA7}"/>
              </a:ext>
            </a:extLst>
          </p:cNvPr>
          <p:cNvSpPr>
            <a:spLocks noGrp="1"/>
          </p:cNvSpPr>
          <p:nvPr>
            <p:ph type="title"/>
          </p:nvPr>
        </p:nvSpPr>
        <p:spPr/>
        <p:txBody>
          <a:bodyPr>
            <a:normAutofit/>
          </a:bodyPr>
          <a:lstStyle>
            <a:lvl1pPr>
              <a:defRPr sz="4000">
                <a:latin typeface="Calisto MT" panose="02040603050505030304" pitchFamily="18" charset="77"/>
              </a:defRPr>
            </a:lvl1pPr>
          </a:lstStyle>
          <a:p>
            <a:r>
              <a:rPr lang="en-US" dirty="0"/>
              <a:t>Click to edit Master title style</a:t>
            </a:r>
          </a:p>
        </p:txBody>
      </p:sp>
      <p:sp>
        <p:nvSpPr>
          <p:cNvPr id="3" name="Content Placeholder 2">
            <a:extLst>
              <a:ext uri="{FF2B5EF4-FFF2-40B4-BE49-F238E27FC236}">
                <a16:creationId xmlns:a16="http://schemas.microsoft.com/office/drawing/2014/main" id="{622B5BFF-339B-6440-9B49-24A2A9031AF1}"/>
              </a:ext>
            </a:extLst>
          </p:cNvPr>
          <p:cNvSpPr>
            <a:spLocks noGrp="1"/>
          </p:cNvSpPr>
          <p:nvPr>
            <p:ph idx="1"/>
          </p:nvPr>
        </p:nvSpPr>
        <p:spPr/>
        <p:txBody>
          <a:bodyPr/>
          <a:lstStyle>
            <a:lvl1pPr>
              <a:defRPr sz="3200">
                <a:latin typeface="Calisto MT" panose="02040603050505030304" pitchFamily="18" charset="77"/>
              </a:defRPr>
            </a:lvl1pPr>
            <a:lvl2pPr>
              <a:defRPr sz="2800">
                <a:latin typeface="Calisto MT" panose="02040603050505030304" pitchFamily="18" charset="77"/>
              </a:defRPr>
            </a:lvl2pPr>
            <a:lvl3pPr>
              <a:defRPr sz="2400">
                <a:latin typeface="Calisto MT" panose="02040603050505030304" pitchFamily="18" charset="77"/>
              </a:defRPr>
            </a:lvl3pPr>
            <a:lvl4pPr>
              <a:defRPr sz="2000">
                <a:latin typeface="Calisto MT" panose="02040603050505030304" pitchFamily="18" charset="77"/>
              </a:defRPr>
            </a:lvl4pPr>
            <a:lvl5pPr>
              <a:defRPr sz="2000">
                <a:latin typeface="Calisto MT" panose="02040603050505030304" pitchFamily="18"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0809633-881F-2B42-BE60-B7182C251679}"/>
              </a:ext>
            </a:extLst>
          </p:cNvPr>
          <p:cNvSpPr>
            <a:spLocks noGrp="1"/>
          </p:cNvSpPr>
          <p:nvPr>
            <p:ph type="dt" sz="half" idx="10"/>
          </p:nvPr>
        </p:nvSpPr>
        <p:spPr/>
        <p:txBody>
          <a:bodyPr/>
          <a:lstStyle/>
          <a:p>
            <a:fld id="{4C478C48-CBD2-4F41-8E6D-4F86F5C047C8}" type="datetime1">
              <a:rPr lang="en-US" smtClean="0"/>
              <a:t>1/22/2022</a:t>
            </a:fld>
            <a:endParaRPr lang="en-US"/>
          </a:p>
        </p:txBody>
      </p:sp>
      <p:sp>
        <p:nvSpPr>
          <p:cNvPr id="5" name="Footer Placeholder 4">
            <a:extLst>
              <a:ext uri="{FF2B5EF4-FFF2-40B4-BE49-F238E27FC236}">
                <a16:creationId xmlns:a16="http://schemas.microsoft.com/office/drawing/2014/main" id="{A236967C-D446-B243-9495-2A6F0CA6051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974BC0-9C29-2B44-B4DC-A8EF6A82450D}"/>
              </a:ext>
            </a:extLst>
          </p:cNvPr>
          <p:cNvSpPr>
            <a:spLocks noGrp="1"/>
          </p:cNvSpPr>
          <p:nvPr>
            <p:ph type="sldNum" sz="quarter" idx="12"/>
          </p:nvPr>
        </p:nvSpPr>
        <p:spPr/>
        <p:txBody>
          <a:bodyPr/>
          <a:lstStyle/>
          <a:p>
            <a:fld id="{01006E07-3F7C-E942-9F7B-20A0B1D4DF27}" type="slidenum">
              <a:rPr lang="en-US" smtClean="0"/>
              <a:t>‹#›</a:t>
            </a:fld>
            <a:endParaRPr lang="en-US"/>
          </a:p>
        </p:txBody>
      </p:sp>
    </p:spTree>
    <p:extLst>
      <p:ext uri="{BB962C8B-B14F-4D97-AF65-F5344CB8AC3E}">
        <p14:creationId xmlns:p14="http://schemas.microsoft.com/office/powerpoint/2010/main" val="4627844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497FE-2D89-8E48-B9C2-A7E8119553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F4CD92-A8A9-4F43-9320-9D26CD7F30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C431EC-428B-9D49-A7B0-B81D9924323E}"/>
              </a:ext>
            </a:extLst>
          </p:cNvPr>
          <p:cNvSpPr>
            <a:spLocks noGrp="1"/>
          </p:cNvSpPr>
          <p:nvPr>
            <p:ph type="dt" sz="half" idx="10"/>
          </p:nvPr>
        </p:nvSpPr>
        <p:spPr/>
        <p:txBody>
          <a:bodyPr/>
          <a:lstStyle/>
          <a:p>
            <a:fld id="{A0351668-86BE-C84E-BBA4-2A8E6F3C0ED1}" type="datetime1">
              <a:rPr lang="en-US" smtClean="0"/>
              <a:t>1/22/2022</a:t>
            </a:fld>
            <a:endParaRPr lang="en-US"/>
          </a:p>
        </p:txBody>
      </p:sp>
      <p:sp>
        <p:nvSpPr>
          <p:cNvPr id="5" name="Footer Placeholder 4">
            <a:extLst>
              <a:ext uri="{FF2B5EF4-FFF2-40B4-BE49-F238E27FC236}">
                <a16:creationId xmlns:a16="http://schemas.microsoft.com/office/drawing/2014/main" id="{BF7097E0-B5EB-E648-93CA-B12CFD393E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DDA45D-2037-6B4C-AB4E-9421FB37396A}"/>
              </a:ext>
            </a:extLst>
          </p:cNvPr>
          <p:cNvSpPr>
            <a:spLocks noGrp="1"/>
          </p:cNvSpPr>
          <p:nvPr>
            <p:ph type="sldNum" sz="quarter" idx="12"/>
          </p:nvPr>
        </p:nvSpPr>
        <p:spPr/>
        <p:txBody>
          <a:bodyPr/>
          <a:lstStyle/>
          <a:p>
            <a:fld id="{01006E07-3F7C-E942-9F7B-20A0B1D4DF27}" type="slidenum">
              <a:rPr lang="en-US" smtClean="0"/>
              <a:t>‹#›</a:t>
            </a:fld>
            <a:endParaRPr lang="en-US"/>
          </a:p>
        </p:txBody>
      </p:sp>
    </p:spTree>
    <p:extLst>
      <p:ext uri="{BB962C8B-B14F-4D97-AF65-F5344CB8AC3E}">
        <p14:creationId xmlns:p14="http://schemas.microsoft.com/office/powerpoint/2010/main" val="2900004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672A1-5C39-4822-A398-72FF943739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25FBC4-E234-4E13-8784-9ED7D0DEDE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7F29DB-4D63-4DB7-A475-45B6AEE807A9}"/>
              </a:ext>
            </a:extLst>
          </p:cNvPr>
          <p:cNvSpPr>
            <a:spLocks noGrp="1"/>
          </p:cNvSpPr>
          <p:nvPr>
            <p:ph type="dt" sz="half" idx="10"/>
          </p:nvPr>
        </p:nvSpPr>
        <p:spPr/>
        <p:txBody>
          <a:bodyPr/>
          <a:lstStyle/>
          <a:p>
            <a:fld id="{F0B4C3B1-5FF3-4E09-BE15-873E07F1D81C}" type="datetimeFigureOut">
              <a:rPr lang="en-US" smtClean="0"/>
              <a:t>1/22/2022</a:t>
            </a:fld>
            <a:endParaRPr lang="en-US" dirty="0"/>
          </a:p>
        </p:txBody>
      </p:sp>
      <p:sp>
        <p:nvSpPr>
          <p:cNvPr id="5" name="Footer Placeholder 4">
            <a:extLst>
              <a:ext uri="{FF2B5EF4-FFF2-40B4-BE49-F238E27FC236}">
                <a16:creationId xmlns:a16="http://schemas.microsoft.com/office/drawing/2014/main" id="{F2D61871-EAB6-401B-B129-9B423B0B410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37BA0D7-B4DC-49F3-8420-197CBAA3302E}"/>
              </a:ext>
            </a:extLst>
          </p:cNvPr>
          <p:cNvSpPr>
            <a:spLocks noGrp="1"/>
          </p:cNvSpPr>
          <p:nvPr>
            <p:ph type="sldNum" sz="quarter" idx="12"/>
          </p:nvPr>
        </p:nvSpPr>
        <p:spPr/>
        <p:txBody>
          <a:bodyPr/>
          <a:lstStyle/>
          <a:p>
            <a:fld id="{80142E74-613F-4EA0-AFFA-9BF4B379AE44}" type="slidenum">
              <a:rPr lang="en-US" smtClean="0"/>
              <a:t>‹#›</a:t>
            </a:fld>
            <a:endParaRPr lang="en-US" dirty="0"/>
          </a:p>
        </p:txBody>
      </p:sp>
    </p:spTree>
    <p:extLst>
      <p:ext uri="{BB962C8B-B14F-4D97-AF65-F5344CB8AC3E}">
        <p14:creationId xmlns:p14="http://schemas.microsoft.com/office/powerpoint/2010/main" val="18728397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27759-7508-114B-89EF-A83FCBA325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968BB9-BE03-FD42-910F-B30DC1F0274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CB3F1DA-B5AB-734D-BCC8-9A4A710FAB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F80388C-37D8-1F42-811A-09FA493DB159}"/>
              </a:ext>
            </a:extLst>
          </p:cNvPr>
          <p:cNvSpPr>
            <a:spLocks noGrp="1"/>
          </p:cNvSpPr>
          <p:nvPr>
            <p:ph type="dt" sz="half" idx="10"/>
          </p:nvPr>
        </p:nvSpPr>
        <p:spPr/>
        <p:txBody>
          <a:bodyPr/>
          <a:lstStyle/>
          <a:p>
            <a:fld id="{B5A567F2-E0E0-9149-9DDC-B99FE136DD24}" type="datetime1">
              <a:rPr lang="en-US" smtClean="0"/>
              <a:t>1/22/2022</a:t>
            </a:fld>
            <a:endParaRPr lang="en-US"/>
          </a:p>
        </p:txBody>
      </p:sp>
      <p:sp>
        <p:nvSpPr>
          <p:cNvPr id="6" name="Footer Placeholder 5">
            <a:extLst>
              <a:ext uri="{FF2B5EF4-FFF2-40B4-BE49-F238E27FC236}">
                <a16:creationId xmlns:a16="http://schemas.microsoft.com/office/drawing/2014/main" id="{7ABADC69-94B4-8D41-BEAC-92E050A280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A1B024-38D1-6442-9687-BA2F71A380A7}"/>
              </a:ext>
            </a:extLst>
          </p:cNvPr>
          <p:cNvSpPr>
            <a:spLocks noGrp="1"/>
          </p:cNvSpPr>
          <p:nvPr>
            <p:ph type="sldNum" sz="quarter" idx="12"/>
          </p:nvPr>
        </p:nvSpPr>
        <p:spPr/>
        <p:txBody>
          <a:bodyPr/>
          <a:lstStyle/>
          <a:p>
            <a:fld id="{01006E07-3F7C-E942-9F7B-20A0B1D4DF27}" type="slidenum">
              <a:rPr lang="en-US" smtClean="0"/>
              <a:t>‹#›</a:t>
            </a:fld>
            <a:endParaRPr lang="en-US"/>
          </a:p>
        </p:txBody>
      </p:sp>
    </p:spTree>
    <p:extLst>
      <p:ext uri="{BB962C8B-B14F-4D97-AF65-F5344CB8AC3E}">
        <p14:creationId xmlns:p14="http://schemas.microsoft.com/office/powerpoint/2010/main" val="28745479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51CD4-1170-7745-AF89-98FA997CDB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D8BA5E-8CA6-1540-94BE-D45FF3E1C0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34674A-B3FF-3443-BB84-7FF9BC1E0D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CEB78A3-C01C-8D48-AE6F-37FF0D0C35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6221FA-8873-3647-8974-7D008339200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57F5B1-49F3-9A4B-9A93-C6A942EE7614}"/>
              </a:ext>
            </a:extLst>
          </p:cNvPr>
          <p:cNvSpPr>
            <a:spLocks noGrp="1"/>
          </p:cNvSpPr>
          <p:nvPr>
            <p:ph type="dt" sz="half" idx="10"/>
          </p:nvPr>
        </p:nvSpPr>
        <p:spPr/>
        <p:txBody>
          <a:bodyPr/>
          <a:lstStyle/>
          <a:p>
            <a:fld id="{EC9B66AE-5DE8-8744-8694-1EA92ECDC54D}" type="datetime1">
              <a:rPr lang="en-US" smtClean="0"/>
              <a:t>1/22/2022</a:t>
            </a:fld>
            <a:endParaRPr lang="en-US"/>
          </a:p>
        </p:txBody>
      </p:sp>
      <p:sp>
        <p:nvSpPr>
          <p:cNvPr id="8" name="Footer Placeholder 7">
            <a:extLst>
              <a:ext uri="{FF2B5EF4-FFF2-40B4-BE49-F238E27FC236}">
                <a16:creationId xmlns:a16="http://schemas.microsoft.com/office/drawing/2014/main" id="{B986422C-41BF-E14C-ABF7-B88D2498BE0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DA3A864-28D0-C543-BEBA-086482FB8CC0}"/>
              </a:ext>
            </a:extLst>
          </p:cNvPr>
          <p:cNvSpPr>
            <a:spLocks noGrp="1"/>
          </p:cNvSpPr>
          <p:nvPr>
            <p:ph type="sldNum" sz="quarter" idx="12"/>
          </p:nvPr>
        </p:nvSpPr>
        <p:spPr/>
        <p:txBody>
          <a:bodyPr/>
          <a:lstStyle/>
          <a:p>
            <a:fld id="{01006E07-3F7C-E942-9F7B-20A0B1D4DF27}" type="slidenum">
              <a:rPr lang="en-US" smtClean="0"/>
              <a:t>‹#›</a:t>
            </a:fld>
            <a:endParaRPr lang="en-US"/>
          </a:p>
        </p:txBody>
      </p:sp>
    </p:spTree>
    <p:extLst>
      <p:ext uri="{BB962C8B-B14F-4D97-AF65-F5344CB8AC3E}">
        <p14:creationId xmlns:p14="http://schemas.microsoft.com/office/powerpoint/2010/main" val="23428392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4E601-8C17-244F-82E4-B81F5EC4CA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24A0AEA-B66A-264C-B557-056133F7EB6C}"/>
              </a:ext>
            </a:extLst>
          </p:cNvPr>
          <p:cNvSpPr>
            <a:spLocks noGrp="1"/>
          </p:cNvSpPr>
          <p:nvPr>
            <p:ph type="dt" sz="half" idx="10"/>
          </p:nvPr>
        </p:nvSpPr>
        <p:spPr/>
        <p:txBody>
          <a:bodyPr/>
          <a:lstStyle/>
          <a:p>
            <a:fld id="{4CDD3026-597E-9948-8158-0A2291F63B0D}" type="datetime1">
              <a:rPr lang="en-US" smtClean="0"/>
              <a:t>1/22/2022</a:t>
            </a:fld>
            <a:endParaRPr lang="en-US"/>
          </a:p>
        </p:txBody>
      </p:sp>
      <p:sp>
        <p:nvSpPr>
          <p:cNvPr id="4" name="Footer Placeholder 3">
            <a:extLst>
              <a:ext uri="{FF2B5EF4-FFF2-40B4-BE49-F238E27FC236}">
                <a16:creationId xmlns:a16="http://schemas.microsoft.com/office/drawing/2014/main" id="{EC944848-93F2-2348-9EE2-A88C88F8B22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60A677-A094-114C-AA99-B19B0B32FB07}"/>
              </a:ext>
            </a:extLst>
          </p:cNvPr>
          <p:cNvSpPr>
            <a:spLocks noGrp="1"/>
          </p:cNvSpPr>
          <p:nvPr>
            <p:ph type="sldNum" sz="quarter" idx="12"/>
          </p:nvPr>
        </p:nvSpPr>
        <p:spPr/>
        <p:txBody>
          <a:bodyPr/>
          <a:lstStyle/>
          <a:p>
            <a:fld id="{01006E07-3F7C-E942-9F7B-20A0B1D4DF27}" type="slidenum">
              <a:rPr lang="en-US" smtClean="0"/>
              <a:t>‹#›</a:t>
            </a:fld>
            <a:endParaRPr lang="en-US"/>
          </a:p>
        </p:txBody>
      </p:sp>
    </p:spTree>
    <p:extLst>
      <p:ext uri="{BB962C8B-B14F-4D97-AF65-F5344CB8AC3E}">
        <p14:creationId xmlns:p14="http://schemas.microsoft.com/office/powerpoint/2010/main" val="35306190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58C4FD-AEB9-3B46-86A8-6CDCCEFA43B2}"/>
              </a:ext>
            </a:extLst>
          </p:cNvPr>
          <p:cNvSpPr>
            <a:spLocks noGrp="1"/>
          </p:cNvSpPr>
          <p:nvPr>
            <p:ph type="dt" sz="half" idx="10"/>
          </p:nvPr>
        </p:nvSpPr>
        <p:spPr/>
        <p:txBody>
          <a:bodyPr/>
          <a:lstStyle/>
          <a:p>
            <a:fld id="{22779BB9-D522-5C4B-8231-4CC3C75FF6CE}" type="datetime1">
              <a:rPr lang="en-US" smtClean="0"/>
              <a:t>1/22/2022</a:t>
            </a:fld>
            <a:endParaRPr lang="en-US"/>
          </a:p>
        </p:txBody>
      </p:sp>
      <p:sp>
        <p:nvSpPr>
          <p:cNvPr id="3" name="Footer Placeholder 2">
            <a:extLst>
              <a:ext uri="{FF2B5EF4-FFF2-40B4-BE49-F238E27FC236}">
                <a16:creationId xmlns:a16="http://schemas.microsoft.com/office/drawing/2014/main" id="{ADB066A7-627C-9D46-84F6-8996D421E8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A28799-9118-C542-89C7-D3259FDF7BF3}"/>
              </a:ext>
            </a:extLst>
          </p:cNvPr>
          <p:cNvSpPr>
            <a:spLocks noGrp="1"/>
          </p:cNvSpPr>
          <p:nvPr>
            <p:ph type="sldNum" sz="quarter" idx="12"/>
          </p:nvPr>
        </p:nvSpPr>
        <p:spPr/>
        <p:txBody>
          <a:bodyPr/>
          <a:lstStyle/>
          <a:p>
            <a:fld id="{01006E07-3F7C-E942-9F7B-20A0B1D4DF27}" type="slidenum">
              <a:rPr lang="en-US" smtClean="0"/>
              <a:t>‹#›</a:t>
            </a:fld>
            <a:endParaRPr lang="en-US"/>
          </a:p>
        </p:txBody>
      </p:sp>
    </p:spTree>
    <p:extLst>
      <p:ext uri="{BB962C8B-B14F-4D97-AF65-F5344CB8AC3E}">
        <p14:creationId xmlns:p14="http://schemas.microsoft.com/office/powerpoint/2010/main" val="9700102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A6464-338D-9B49-AFE4-23CC5EFAA2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FF81889-2FE2-AE4C-BA9F-7F882DD006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7B6360-7A22-9148-A03B-0275E2D9BF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4EDDEB-E35E-DD4C-B545-0BF1A8721396}"/>
              </a:ext>
            </a:extLst>
          </p:cNvPr>
          <p:cNvSpPr>
            <a:spLocks noGrp="1"/>
          </p:cNvSpPr>
          <p:nvPr>
            <p:ph type="dt" sz="half" idx="10"/>
          </p:nvPr>
        </p:nvSpPr>
        <p:spPr/>
        <p:txBody>
          <a:bodyPr/>
          <a:lstStyle/>
          <a:p>
            <a:fld id="{D5519B2C-ABB1-0144-92AD-9FDA575662AB}" type="datetime1">
              <a:rPr lang="en-US" smtClean="0"/>
              <a:t>1/22/2022</a:t>
            </a:fld>
            <a:endParaRPr lang="en-US"/>
          </a:p>
        </p:txBody>
      </p:sp>
      <p:sp>
        <p:nvSpPr>
          <p:cNvPr id="6" name="Footer Placeholder 5">
            <a:extLst>
              <a:ext uri="{FF2B5EF4-FFF2-40B4-BE49-F238E27FC236}">
                <a16:creationId xmlns:a16="http://schemas.microsoft.com/office/drawing/2014/main" id="{8DBC5474-AC98-6D4C-BF68-454C8FAEC1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444C50-611B-BE41-BE33-ACCCEF29C07D}"/>
              </a:ext>
            </a:extLst>
          </p:cNvPr>
          <p:cNvSpPr>
            <a:spLocks noGrp="1"/>
          </p:cNvSpPr>
          <p:nvPr>
            <p:ph type="sldNum" sz="quarter" idx="12"/>
          </p:nvPr>
        </p:nvSpPr>
        <p:spPr/>
        <p:txBody>
          <a:bodyPr/>
          <a:lstStyle/>
          <a:p>
            <a:fld id="{01006E07-3F7C-E942-9F7B-20A0B1D4DF27}" type="slidenum">
              <a:rPr lang="en-US" smtClean="0"/>
              <a:t>‹#›</a:t>
            </a:fld>
            <a:endParaRPr lang="en-US"/>
          </a:p>
        </p:txBody>
      </p:sp>
    </p:spTree>
    <p:extLst>
      <p:ext uri="{BB962C8B-B14F-4D97-AF65-F5344CB8AC3E}">
        <p14:creationId xmlns:p14="http://schemas.microsoft.com/office/powerpoint/2010/main" val="39503129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EBF98-B728-794A-8595-A1C684447C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93F967-853E-2F42-8315-C24983C93B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781E177-2841-EA45-BF87-3E2D36621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4EAE7E-4EEA-E54B-93D3-D23184581EBA}"/>
              </a:ext>
            </a:extLst>
          </p:cNvPr>
          <p:cNvSpPr>
            <a:spLocks noGrp="1"/>
          </p:cNvSpPr>
          <p:nvPr>
            <p:ph type="dt" sz="half" idx="10"/>
          </p:nvPr>
        </p:nvSpPr>
        <p:spPr/>
        <p:txBody>
          <a:bodyPr/>
          <a:lstStyle/>
          <a:p>
            <a:fld id="{781BC329-EBB8-2943-8CDA-3FE5390F2535}" type="datetime1">
              <a:rPr lang="en-US" smtClean="0"/>
              <a:t>1/22/2022</a:t>
            </a:fld>
            <a:endParaRPr lang="en-US"/>
          </a:p>
        </p:txBody>
      </p:sp>
      <p:sp>
        <p:nvSpPr>
          <p:cNvPr id="6" name="Footer Placeholder 5">
            <a:extLst>
              <a:ext uri="{FF2B5EF4-FFF2-40B4-BE49-F238E27FC236}">
                <a16:creationId xmlns:a16="http://schemas.microsoft.com/office/drawing/2014/main" id="{631FAD72-DEDB-5E4F-9922-12555E8D76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A6CC1B-8C39-A74F-9AA2-0617519BB9C2}"/>
              </a:ext>
            </a:extLst>
          </p:cNvPr>
          <p:cNvSpPr>
            <a:spLocks noGrp="1"/>
          </p:cNvSpPr>
          <p:nvPr>
            <p:ph type="sldNum" sz="quarter" idx="12"/>
          </p:nvPr>
        </p:nvSpPr>
        <p:spPr/>
        <p:txBody>
          <a:bodyPr/>
          <a:lstStyle/>
          <a:p>
            <a:fld id="{01006E07-3F7C-E942-9F7B-20A0B1D4DF27}" type="slidenum">
              <a:rPr lang="en-US" smtClean="0"/>
              <a:t>‹#›</a:t>
            </a:fld>
            <a:endParaRPr lang="en-US"/>
          </a:p>
        </p:txBody>
      </p:sp>
    </p:spTree>
    <p:extLst>
      <p:ext uri="{BB962C8B-B14F-4D97-AF65-F5344CB8AC3E}">
        <p14:creationId xmlns:p14="http://schemas.microsoft.com/office/powerpoint/2010/main" val="12523126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16F8D-8551-C24C-AB45-11B44DA0CC8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0396530-1CA3-FB4A-9CDA-9C3DC715F73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45C5EC-B959-3B4F-9624-3B84A414C85C}"/>
              </a:ext>
            </a:extLst>
          </p:cNvPr>
          <p:cNvSpPr>
            <a:spLocks noGrp="1"/>
          </p:cNvSpPr>
          <p:nvPr>
            <p:ph type="dt" sz="half" idx="10"/>
          </p:nvPr>
        </p:nvSpPr>
        <p:spPr/>
        <p:txBody>
          <a:bodyPr/>
          <a:lstStyle/>
          <a:p>
            <a:fld id="{C6848FD2-B7A5-7148-A912-B837B48DD395}" type="datetime1">
              <a:rPr lang="en-US" smtClean="0"/>
              <a:t>1/22/2022</a:t>
            </a:fld>
            <a:endParaRPr lang="en-US"/>
          </a:p>
        </p:txBody>
      </p:sp>
      <p:sp>
        <p:nvSpPr>
          <p:cNvPr id="5" name="Footer Placeholder 4">
            <a:extLst>
              <a:ext uri="{FF2B5EF4-FFF2-40B4-BE49-F238E27FC236}">
                <a16:creationId xmlns:a16="http://schemas.microsoft.com/office/drawing/2014/main" id="{DA79A10E-9DCC-AA4C-B663-BB59885D59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C60189-317B-4C4F-986E-E364CFA3A117}"/>
              </a:ext>
            </a:extLst>
          </p:cNvPr>
          <p:cNvSpPr>
            <a:spLocks noGrp="1"/>
          </p:cNvSpPr>
          <p:nvPr>
            <p:ph type="sldNum" sz="quarter" idx="12"/>
          </p:nvPr>
        </p:nvSpPr>
        <p:spPr/>
        <p:txBody>
          <a:bodyPr/>
          <a:lstStyle/>
          <a:p>
            <a:fld id="{01006E07-3F7C-E942-9F7B-20A0B1D4DF27}" type="slidenum">
              <a:rPr lang="en-US" smtClean="0"/>
              <a:t>‹#›</a:t>
            </a:fld>
            <a:endParaRPr lang="en-US"/>
          </a:p>
        </p:txBody>
      </p:sp>
    </p:spTree>
    <p:extLst>
      <p:ext uri="{BB962C8B-B14F-4D97-AF65-F5344CB8AC3E}">
        <p14:creationId xmlns:p14="http://schemas.microsoft.com/office/powerpoint/2010/main" val="1551295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3D1F24-538B-F64F-8C58-DB29A8639FC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6802B9A-97E0-ED49-BFD4-A23E046A59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0458B1-C7EA-2645-AA55-D0136A24F685}"/>
              </a:ext>
            </a:extLst>
          </p:cNvPr>
          <p:cNvSpPr>
            <a:spLocks noGrp="1"/>
          </p:cNvSpPr>
          <p:nvPr>
            <p:ph type="dt" sz="half" idx="10"/>
          </p:nvPr>
        </p:nvSpPr>
        <p:spPr/>
        <p:txBody>
          <a:bodyPr/>
          <a:lstStyle/>
          <a:p>
            <a:fld id="{F779247F-E0CC-C745-9AA1-2E54617C11E3}" type="datetime1">
              <a:rPr lang="en-US" smtClean="0"/>
              <a:t>1/22/2022</a:t>
            </a:fld>
            <a:endParaRPr lang="en-US"/>
          </a:p>
        </p:txBody>
      </p:sp>
      <p:sp>
        <p:nvSpPr>
          <p:cNvPr id="5" name="Footer Placeholder 4">
            <a:extLst>
              <a:ext uri="{FF2B5EF4-FFF2-40B4-BE49-F238E27FC236}">
                <a16:creationId xmlns:a16="http://schemas.microsoft.com/office/drawing/2014/main" id="{4BA410AD-16AC-CF41-9734-C1A4B9B4B5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8F8A79-B4EE-684A-A79B-B00855BA0CC0}"/>
              </a:ext>
            </a:extLst>
          </p:cNvPr>
          <p:cNvSpPr>
            <a:spLocks noGrp="1"/>
          </p:cNvSpPr>
          <p:nvPr>
            <p:ph type="sldNum" sz="quarter" idx="12"/>
          </p:nvPr>
        </p:nvSpPr>
        <p:spPr/>
        <p:txBody>
          <a:bodyPr/>
          <a:lstStyle/>
          <a:p>
            <a:fld id="{01006E07-3F7C-E942-9F7B-20A0B1D4DF27}" type="slidenum">
              <a:rPr lang="en-US" smtClean="0"/>
              <a:t>‹#›</a:t>
            </a:fld>
            <a:endParaRPr lang="en-US"/>
          </a:p>
        </p:txBody>
      </p:sp>
    </p:spTree>
    <p:extLst>
      <p:ext uri="{BB962C8B-B14F-4D97-AF65-F5344CB8AC3E}">
        <p14:creationId xmlns:p14="http://schemas.microsoft.com/office/powerpoint/2010/main" val="6870420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GenCyb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672A1-5C39-4822-A398-72FF943739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25FBC4-E234-4E13-8784-9ED7D0DEDE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7F29DB-4D63-4DB7-A475-45B6AEE807A9}"/>
              </a:ext>
            </a:extLst>
          </p:cNvPr>
          <p:cNvSpPr>
            <a:spLocks noGrp="1"/>
          </p:cNvSpPr>
          <p:nvPr>
            <p:ph type="dt" sz="half" idx="10"/>
          </p:nvPr>
        </p:nvSpPr>
        <p:spPr/>
        <p:txBody>
          <a:bodyPr/>
          <a:lstStyle/>
          <a:p>
            <a:fld id="{F0B4C3B1-5FF3-4E09-BE15-873E07F1D81C}" type="datetimeFigureOut">
              <a:rPr lang="en-US" smtClean="0"/>
              <a:t>1/22/2022</a:t>
            </a:fld>
            <a:endParaRPr lang="en-US" dirty="0"/>
          </a:p>
        </p:txBody>
      </p:sp>
      <p:sp>
        <p:nvSpPr>
          <p:cNvPr id="5" name="Footer Placeholder 4">
            <a:extLst>
              <a:ext uri="{FF2B5EF4-FFF2-40B4-BE49-F238E27FC236}">
                <a16:creationId xmlns:a16="http://schemas.microsoft.com/office/drawing/2014/main" id="{F2D61871-EAB6-401B-B129-9B423B0B410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37BA0D7-B4DC-49F3-8420-197CBAA3302E}"/>
              </a:ext>
            </a:extLst>
          </p:cNvPr>
          <p:cNvSpPr>
            <a:spLocks noGrp="1"/>
          </p:cNvSpPr>
          <p:nvPr>
            <p:ph type="sldNum" sz="quarter" idx="12"/>
          </p:nvPr>
        </p:nvSpPr>
        <p:spPr/>
        <p:txBody>
          <a:bodyPr/>
          <a:lstStyle/>
          <a:p>
            <a:fld id="{80142E74-613F-4EA0-AFFA-9BF4B379AE44}" type="slidenum">
              <a:rPr lang="en-US" smtClean="0"/>
              <a:t>‹#›</a:t>
            </a:fld>
            <a:endParaRPr lang="en-US" dirty="0"/>
          </a:p>
        </p:txBody>
      </p:sp>
      <p:pic>
        <p:nvPicPr>
          <p:cNvPr id="7" name="Picture 6">
            <a:extLst>
              <a:ext uri="{FF2B5EF4-FFF2-40B4-BE49-F238E27FC236}">
                <a16:creationId xmlns:a16="http://schemas.microsoft.com/office/drawing/2014/main" id="{7B81C10A-6878-4AB4-A02C-10854851A62A}"/>
              </a:ext>
            </a:extLst>
          </p:cNvPr>
          <p:cNvPicPr>
            <a:picLocks noChangeAspect="1"/>
          </p:cNvPicPr>
          <p:nvPr userDrawn="1"/>
        </p:nvPicPr>
        <p:blipFill>
          <a:blip r:embed="rId2"/>
          <a:stretch>
            <a:fillRect/>
          </a:stretch>
        </p:blipFill>
        <p:spPr>
          <a:xfrm>
            <a:off x="154993" y="6097133"/>
            <a:ext cx="1082151" cy="717288"/>
          </a:xfrm>
          <a:prstGeom prst="rect">
            <a:avLst/>
          </a:prstGeom>
        </p:spPr>
      </p:pic>
      <p:pic>
        <p:nvPicPr>
          <p:cNvPr id="8" name="Picture 7">
            <a:extLst>
              <a:ext uri="{FF2B5EF4-FFF2-40B4-BE49-F238E27FC236}">
                <a16:creationId xmlns:a16="http://schemas.microsoft.com/office/drawing/2014/main" id="{99FBEB5E-4DE7-4CFD-9816-99A1BE078385}"/>
              </a:ext>
            </a:extLst>
          </p:cNvPr>
          <p:cNvPicPr>
            <a:picLocks noChangeAspect="1"/>
          </p:cNvPicPr>
          <p:nvPr userDrawn="1"/>
        </p:nvPicPr>
        <p:blipFill>
          <a:blip r:embed="rId3"/>
          <a:stretch>
            <a:fillRect/>
          </a:stretch>
        </p:blipFill>
        <p:spPr>
          <a:xfrm>
            <a:off x="8825214" y="6152240"/>
            <a:ext cx="2528586" cy="479732"/>
          </a:xfrm>
          <a:prstGeom prst="rect">
            <a:avLst/>
          </a:prstGeom>
        </p:spPr>
      </p:pic>
    </p:spTree>
    <p:extLst>
      <p:ext uri="{BB962C8B-B14F-4D97-AF65-F5344CB8AC3E}">
        <p14:creationId xmlns:p14="http://schemas.microsoft.com/office/powerpoint/2010/main" val="1821538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59045-19D5-4466-820B-AC995D8FE7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5DCB93-5F2E-4D06-B492-0003CD7F6D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F7726E-2CFC-4518-BF7A-CE2DA207BA2F}"/>
              </a:ext>
            </a:extLst>
          </p:cNvPr>
          <p:cNvSpPr>
            <a:spLocks noGrp="1"/>
          </p:cNvSpPr>
          <p:nvPr>
            <p:ph type="dt" sz="half" idx="10"/>
          </p:nvPr>
        </p:nvSpPr>
        <p:spPr/>
        <p:txBody>
          <a:bodyPr/>
          <a:lstStyle/>
          <a:p>
            <a:fld id="{F0B4C3B1-5FF3-4E09-BE15-873E07F1D81C}" type="datetimeFigureOut">
              <a:rPr lang="en-US" smtClean="0"/>
              <a:t>1/22/2022</a:t>
            </a:fld>
            <a:endParaRPr lang="en-US" dirty="0"/>
          </a:p>
        </p:txBody>
      </p:sp>
      <p:sp>
        <p:nvSpPr>
          <p:cNvPr id="5" name="Footer Placeholder 4">
            <a:extLst>
              <a:ext uri="{FF2B5EF4-FFF2-40B4-BE49-F238E27FC236}">
                <a16:creationId xmlns:a16="http://schemas.microsoft.com/office/drawing/2014/main" id="{F72150C1-C50E-48B1-85FC-B817E1D0981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A2F3984-F135-497B-8EEA-68985393005E}"/>
              </a:ext>
            </a:extLst>
          </p:cNvPr>
          <p:cNvSpPr>
            <a:spLocks noGrp="1"/>
          </p:cNvSpPr>
          <p:nvPr>
            <p:ph type="sldNum" sz="quarter" idx="12"/>
          </p:nvPr>
        </p:nvSpPr>
        <p:spPr/>
        <p:txBody>
          <a:bodyPr/>
          <a:lstStyle/>
          <a:p>
            <a:fld id="{80142E74-613F-4EA0-AFFA-9BF4B379AE44}" type="slidenum">
              <a:rPr lang="en-US" smtClean="0"/>
              <a:t>‹#›</a:t>
            </a:fld>
            <a:endParaRPr lang="en-US" dirty="0"/>
          </a:p>
        </p:txBody>
      </p:sp>
    </p:spTree>
    <p:extLst>
      <p:ext uri="{BB962C8B-B14F-4D97-AF65-F5344CB8AC3E}">
        <p14:creationId xmlns:p14="http://schemas.microsoft.com/office/powerpoint/2010/main" val="980031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32D1-F6D5-4739-BD4D-AB44C03EBD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AF68DD-09DC-4131-9C96-48BC757F4D6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B56845B-5FDA-41CE-80A3-4429142A81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36F249-907B-4695-B5C1-A5F802BA430C}"/>
              </a:ext>
            </a:extLst>
          </p:cNvPr>
          <p:cNvSpPr>
            <a:spLocks noGrp="1"/>
          </p:cNvSpPr>
          <p:nvPr>
            <p:ph type="dt" sz="half" idx="10"/>
          </p:nvPr>
        </p:nvSpPr>
        <p:spPr/>
        <p:txBody>
          <a:bodyPr/>
          <a:lstStyle/>
          <a:p>
            <a:fld id="{F0B4C3B1-5FF3-4E09-BE15-873E07F1D81C}" type="datetimeFigureOut">
              <a:rPr lang="en-US" smtClean="0"/>
              <a:t>1/22/2022</a:t>
            </a:fld>
            <a:endParaRPr lang="en-US" dirty="0"/>
          </a:p>
        </p:txBody>
      </p:sp>
      <p:sp>
        <p:nvSpPr>
          <p:cNvPr id="6" name="Footer Placeholder 5">
            <a:extLst>
              <a:ext uri="{FF2B5EF4-FFF2-40B4-BE49-F238E27FC236}">
                <a16:creationId xmlns:a16="http://schemas.microsoft.com/office/drawing/2014/main" id="{C9F280D8-ABB3-42EF-981E-2543CC4413B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8847622-0130-4A8E-A656-B8536BF41187}"/>
              </a:ext>
            </a:extLst>
          </p:cNvPr>
          <p:cNvSpPr>
            <a:spLocks noGrp="1"/>
          </p:cNvSpPr>
          <p:nvPr>
            <p:ph type="sldNum" sz="quarter" idx="12"/>
          </p:nvPr>
        </p:nvSpPr>
        <p:spPr/>
        <p:txBody>
          <a:bodyPr/>
          <a:lstStyle/>
          <a:p>
            <a:fld id="{80142E74-613F-4EA0-AFFA-9BF4B379AE44}" type="slidenum">
              <a:rPr lang="en-US" smtClean="0"/>
              <a:t>‹#›</a:t>
            </a:fld>
            <a:endParaRPr lang="en-US" dirty="0"/>
          </a:p>
        </p:txBody>
      </p:sp>
    </p:spTree>
    <p:extLst>
      <p:ext uri="{BB962C8B-B14F-4D97-AF65-F5344CB8AC3E}">
        <p14:creationId xmlns:p14="http://schemas.microsoft.com/office/powerpoint/2010/main" val="1968213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GenCyber Agenda">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B36F249-907B-4695-B5C1-A5F802BA430C}"/>
              </a:ext>
            </a:extLst>
          </p:cNvPr>
          <p:cNvSpPr>
            <a:spLocks noGrp="1"/>
          </p:cNvSpPr>
          <p:nvPr>
            <p:ph type="dt" sz="half" idx="10"/>
          </p:nvPr>
        </p:nvSpPr>
        <p:spPr/>
        <p:txBody>
          <a:bodyPr/>
          <a:lstStyle/>
          <a:p>
            <a:fld id="{F0B4C3B1-5FF3-4E09-BE15-873E07F1D81C}" type="datetimeFigureOut">
              <a:rPr lang="en-US" smtClean="0"/>
              <a:t>1/22/2022</a:t>
            </a:fld>
            <a:endParaRPr lang="en-US" dirty="0"/>
          </a:p>
        </p:txBody>
      </p:sp>
      <p:sp>
        <p:nvSpPr>
          <p:cNvPr id="6" name="Footer Placeholder 5">
            <a:extLst>
              <a:ext uri="{FF2B5EF4-FFF2-40B4-BE49-F238E27FC236}">
                <a16:creationId xmlns:a16="http://schemas.microsoft.com/office/drawing/2014/main" id="{C9F280D8-ABB3-42EF-981E-2543CC4413B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8847622-0130-4A8E-A656-B8536BF41187}"/>
              </a:ext>
            </a:extLst>
          </p:cNvPr>
          <p:cNvSpPr>
            <a:spLocks noGrp="1"/>
          </p:cNvSpPr>
          <p:nvPr>
            <p:ph type="sldNum" sz="quarter" idx="12"/>
          </p:nvPr>
        </p:nvSpPr>
        <p:spPr/>
        <p:txBody>
          <a:bodyPr/>
          <a:lstStyle/>
          <a:p>
            <a:fld id="{80142E74-613F-4EA0-AFFA-9BF4B379AE44}" type="slidenum">
              <a:rPr lang="en-US" smtClean="0"/>
              <a:t>‹#›</a:t>
            </a:fld>
            <a:endParaRPr lang="en-US" dirty="0"/>
          </a:p>
        </p:txBody>
      </p:sp>
      <p:sp>
        <p:nvSpPr>
          <p:cNvPr id="14" name="Title 1">
            <a:extLst>
              <a:ext uri="{FF2B5EF4-FFF2-40B4-BE49-F238E27FC236}">
                <a16:creationId xmlns:a16="http://schemas.microsoft.com/office/drawing/2014/main" id="{E3B64FC5-4C86-4948-B537-32A772C5AB63}"/>
              </a:ext>
            </a:extLst>
          </p:cNvPr>
          <p:cNvSpPr>
            <a:spLocks noGrp="1"/>
          </p:cNvSpPr>
          <p:nvPr>
            <p:ph type="title"/>
          </p:nvPr>
        </p:nvSpPr>
        <p:spPr>
          <a:xfrm>
            <a:off x="838200" y="365125"/>
            <a:ext cx="10515600" cy="922499"/>
          </a:xfrm>
        </p:spPr>
        <p:txBody>
          <a:bodyPr/>
          <a:lstStyle/>
          <a:p>
            <a:pPr algn="ctr"/>
            <a:r>
              <a:rPr lang="en-US"/>
              <a:t>Click to edit Master title style</a:t>
            </a:r>
            <a:endParaRPr lang="en-US" dirty="0"/>
          </a:p>
        </p:txBody>
      </p:sp>
      <p:sp>
        <p:nvSpPr>
          <p:cNvPr id="15" name="Subtitle 2">
            <a:extLst>
              <a:ext uri="{FF2B5EF4-FFF2-40B4-BE49-F238E27FC236}">
                <a16:creationId xmlns:a16="http://schemas.microsoft.com/office/drawing/2014/main" id="{0381888D-6306-4BDC-A527-FAA0E64259B3}"/>
              </a:ext>
            </a:extLst>
          </p:cNvPr>
          <p:cNvSpPr>
            <a:spLocks noGrp="1"/>
          </p:cNvSpPr>
          <p:nvPr>
            <p:ph sz="half" idx="1" hasCustomPrompt="1"/>
          </p:nvPr>
        </p:nvSpPr>
        <p:spPr>
          <a:xfrm>
            <a:off x="1123229" y="1820691"/>
            <a:ext cx="5181600" cy="4794250"/>
          </a:xfrm>
        </p:spPr>
        <p:txBody>
          <a:bodyPr>
            <a:noAutofit/>
          </a:bodyPr>
          <a:lstStyle>
            <a:lvl1pPr>
              <a:defRPr baseline="0">
                <a:latin typeface="+mj-lt"/>
              </a:defRPr>
            </a:lvl1pPr>
          </a:lstStyle>
          <a:p>
            <a:pPr marL="0" indent="0" algn="l">
              <a:buNone/>
            </a:pPr>
            <a:r>
              <a:rPr lang="en-US" sz="1600" dirty="0">
                <a:solidFill>
                  <a:srgbClr val="FF0000"/>
                </a:solidFill>
                <a:latin typeface="Roboto Light" panose="02000000000000000000" pitchFamily="2" charset="0"/>
                <a:ea typeface="Roboto Light" panose="02000000000000000000" pitchFamily="2" charset="0"/>
              </a:rPr>
              <a:t>12:30 – 1:30 PM  </a:t>
            </a:r>
          </a:p>
          <a:p>
            <a:r>
              <a:rPr lang="en-US" sz="1400" dirty="0">
                <a:latin typeface="Roboto Light" panose="02000000000000000000" pitchFamily="2" charset="0"/>
                <a:ea typeface="Roboto Light" panose="02000000000000000000" pitchFamily="2" charset="0"/>
              </a:rPr>
              <a:t>Talk</a:t>
            </a:r>
            <a:endParaRPr lang="en-US" sz="1400" dirty="0">
              <a:effectLst/>
              <a:latin typeface="Roboto Light" panose="02000000000000000000" pitchFamily="2" charset="0"/>
              <a:ea typeface="Roboto Light" panose="02000000000000000000" pitchFamily="2" charset="0"/>
            </a:endParaRPr>
          </a:p>
          <a:p>
            <a:r>
              <a:rPr lang="en-US" sz="1400" dirty="0">
                <a:latin typeface="Roboto Light" panose="02000000000000000000" pitchFamily="2" charset="0"/>
                <a:ea typeface="Roboto Light" panose="02000000000000000000" pitchFamily="2" charset="0"/>
              </a:rPr>
              <a:t>More info</a:t>
            </a:r>
            <a:endParaRPr lang="en-US" sz="1400" dirty="0">
              <a:effectLst/>
              <a:latin typeface="Roboto Light" panose="02000000000000000000" pitchFamily="2" charset="0"/>
              <a:ea typeface="Roboto Light" panose="02000000000000000000" pitchFamily="2" charset="0"/>
            </a:endParaRPr>
          </a:p>
          <a:p>
            <a:r>
              <a:rPr lang="en-US" sz="1400" dirty="0">
                <a:latin typeface="Roboto Light" panose="02000000000000000000" pitchFamily="2" charset="0"/>
                <a:ea typeface="Roboto Light" panose="02000000000000000000" pitchFamily="2" charset="0"/>
              </a:rPr>
              <a:t>Info</a:t>
            </a:r>
            <a:endParaRPr lang="en-US" sz="1400" dirty="0">
              <a:effectLst/>
              <a:latin typeface="Roboto Light" panose="02000000000000000000" pitchFamily="2" charset="0"/>
              <a:ea typeface="Roboto Light" panose="02000000000000000000" pitchFamily="2" charset="0"/>
            </a:endParaRPr>
          </a:p>
          <a:p>
            <a:pPr algn="l"/>
            <a:endParaRPr lang="en-US" sz="1600" dirty="0">
              <a:effectLst/>
              <a:latin typeface="Roboto Light" panose="02000000000000000000" pitchFamily="2" charset="0"/>
              <a:ea typeface="Roboto Light" panose="02000000000000000000" pitchFamily="2" charset="0"/>
            </a:endParaRPr>
          </a:p>
          <a:p>
            <a:pPr marL="0" indent="0" algn="l">
              <a:buNone/>
            </a:pPr>
            <a:r>
              <a:rPr lang="en-US" sz="1600" dirty="0">
                <a:solidFill>
                  <a:srgbClr val="FF0000"/>
                </a:solidFill>
                <a:latin typeface="Roboto Light" panose="02000000000000000000" pitchFamily="2" charset="0"/>
                <a:ea typeface="Roboto Light" panose="02000000000000000000" pitchFamily="2" charset="0"/>
              </a:rPr>
              <a:t>1:45 – 2:30 PM</a:t>
            </a:r>
          </a:p>
          <a:p>
            <a:pPr marL="0" indent="0">
              <a:buNone/>
            </a:pPr>
            <a:r>
              <a:rPr lang="en-US" sz="1400" dirty="0">
                <a:latin typeface="Roboto Light" panose="02000000000000000000" pitchFamily="2" charset="0"/>
                <a:ea typeface="Roboto Light" panose="02000000000000000000" pitchFamily="2" charset="0"/>
              </a:rPr>
              <a:t> </a:t>
            </a:r>
          </a:p>
          <a:p>
            <a:pPr marL="0" indent="0">
              <a:buNone/>
            </a:pPr>
            <a:r>
              <a:rPr lang="en-US" sz="1600" dirty="0">
                <a:latin typeface="Roboto Light" panose="02000000000000000000" pitchFamily="2" charset="0"/>
                <a:ea typeface="Roboto Light" panose="02000000000000000000" pitchFamily="2" charset="0"/>
              </a:rPr>
              <a:t> </a:t>
            </a:r>
          </a:p>
          <a:p>
            <a:pPr marL="0" indent="0">
              <a:buNone/>
            </a:pPr>
            <a:r>
              <a:rPr lang="en-US" sz="1600" dirty="0">
                <a:solidFill>
                  <a:srgbClr val="FF0000"/>
                </a:solidFill>
                <a:effectLst/>
                <a:latin typeface="Roboto Light" panose="02000000000000000000" pitchFamily="2" charset="0"/>
                <a:ea typeface="Roboto Light" panose="02000000000000000000" pitchFamily="2" charset="0"/>
              </a:rPr>
              <a:t>2:45 PM – 3:00 PM</a:t>
            </a:r>
          </a:p>
          <a:p>
            <a:pPr marL="0" indent="0">
              <a:buNone/>
            </a:pPr>
            <a:r>
              <a:rPr lang="en-US" sz="1400" dirty="0">
                <a:latin typeface="Roboto Light" panose="02000000000000000000" pitchFamily="2" charset="0"/>
                <a:ea typeface="Roboto Light" panose="02000000000000000000" pitchFamily="2" charset="0"/>
              </a:rPr>
              <a:t> </a:t>
            </a:r>
          </a:p>
          <a:p>
            <a:pPr marL="0" indent="0">
              <a:buNone/>
            </a:pPr>
            <a:endParaRPr lang="en-US" sz="1600" dirty="0">
              <a:latin typeface="Roboto Light" panose="02000000000000000000" pitchFamily="2" charset="0"/>
              <a:ea typeface="Roboto Light" panose="02000000000000000000" pitchFamily="2" charset="0"/>
            </a:endParaRPr>
          </a:p>
          <a:p>
            <a:pPr marL="0" indent="0">
              <a:buNone/>
            </a:pPr>
            <a:r>
              <a:rPr lang="en-US" sz="1600" dirty="0">
                <a:solidFill>
                  <a:srgbClr val="FF0000"/>
                </a:solidFill>
                <a:latin typeface="Roboto Light" panose="02000000000000000000" pitchFamily="2" charset="0"/>
                <a:ea typeface="Roboto Light" panose="02000000000000000000" pitchFamily="2" charset="0"/>
              </a:rPr>
              <a:t>3:00 PM – 4:00 PM</a:t>
            </a:r>
          </a:p>
          <a:p>
            <a:pPr marL="0" indent="0">
              <a:buNone/>
            </a:pPr>
            <a:r>
              <a:rPr lang="en-US" sz="1400" dirty="0">
                <a:latin typeface="Roboto Light" panose="02000000000000000000" pitchFamily="2" charset="0"/>
                <a:ea typeface="Roboto Light" panose="02000000000000000000" pitchFamily="2" charset="0"/>
              </a:rPr>
              <a:t> </a:t>
            </a:r>
          </a:p>
        </p:txBody>
      </p:sp>
      <p:pic>
        <p:nvPicPr>
          <p:cNvPr id="17" name="Picture 16">
            <a:extLst>
              <a:ext uri="{FF2B5EF4-FFF2-40B4-BE49-F238E27FC236}">
                <a16:creationId xmlns:a16="http://schemas.microsoft.com/office/drawing/2014/main" id="{94C301E2-F93C-4A02-958D-082A770C54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981" y="136525"/>
            <a:ext cx="2659610" cy="1684166"/>
          </a:xfrm>
          <a:prstGeom prst="rect">
            <a:avLst/>
          </a:prstGeom>
        </p:spPr>
      </p:pic>
      <p:sp>
        <p:nvSpPr>
          <p:cNvPr id="18" name="TextBox 17">
            <a:extLst>
              <a:ext uri="{FF2B5EF4-FFF2-40B4-BE49-F238E27FC236}">
                <a16:creationId xmlns:a16="http://schemas.microsoft.com/office/drawing/2014/main" id="{FA9838AE-E9C4-4F49-A5A4-15169CF63599}"/>
              </a:ext>
            </a:extLst>
          </p:cNvPr>
          <p:cNvSpPr txBox="1"/>
          <p:nvPr userDrawn="1"/>
        </p:nvSpPr>
        <p:spPr>
          <a:xfrm>
            <a:off x="7638939" y="4526915"/>
            <a:ext cx="2811347" cy="646331"/>
          </a:xfrm>
          <a:prstGeom prst="rect">
            <a:avLst/>
          </a:prstGeom>
          <a:noFill/>
        </p:spPr>
        <p:txBody>
          <a:bodyPr wrap="square" rtlCol="0">
            <a:spAutoFit/>
          </a:bodyPr>
          <a:lstStyle/>
          <a:p>
            <a:r>
              <a:rPr lang="en-US" dirty="0"/>
              <a:t>Breaks:  1:30 – 1:45 PM   </a:t>
            </a:r>
          </a:p>
          <a:p>
            <a:endParaRPr lang="en-US" dirty="0"/>
          </a:p>
        </p:txBody>
      </p:sp>
      <p:pic>
        <p:nvPicPr>
          <p:cNvPr id="19" name="Picture 18">
            <a:extLst>
              <a:ext uri="{FF2B5EF4-FFF2-40B4-BE49-F238E27FC236}">
                <a16:creationId xmlns:a16="http://schemas.microsoft.com/office/drawing/2014/main" id="{02718FCA-302E-4582-AD04-08BAD626EF3C}"/>
              </a:ext>
            </a:extLst>
          </p:cNvPr>
          <p:cNvPicPr>
            <a:picLocks noChangeAspect="1"/>
          </p:cNvPicPr>
          <p:nvPr userDrawn="1"/>
        </p:nvPicPr>
        <p:blipFill>
          <a:blip r:embed="rId3"/>
          <a:stretch>
            <a:fillRect/>
          </a:stretch>
        </p:blipFill>
        <p:spPr>
          <a:xfrm>
            <a:off x="7057554" y="5812594"/>
            <a:ext cx="3835733" cy="727728"/>
          </a:xfrm>
          <a:prstGeom prst="rect">
            <a:avLst/>
          </a:prstGeom>
        </p:spPr>
      </p:pic>
    </p:spTree>
    <p:extLst>
      <p:ext uri="{BB962C8B-B14F-4D97-AF65-F5344CB8AC3E}">
        <p14:creationId xmlns:p14="http://schemas.microsoft.com/office/powerpoint/2010/main" val="316199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xEl>
                                              <p:pRg st="1" end="1"/>
                                            </p:txEl>
                                          </p:spTgt>
                                        </p:tgtEl>
                                        <p:attrNameLst>
                                          <p:attrName>style.visibility</p:attrName>
                                        </p:attrNameLst>
                                      </p:cBhvr>
                                      <p:to>
                                        <p:strVal val="visible"/>
                                      </p:to>
                                    </p:set>
                                    <p:anim calcmode="lin" valueType="num">
                                      <p:cBhvr additive="base">
                                        <p:cTn id="13" dur="500" fill="hold"/>
                                        <p:tgtEl>
                                          <p:spTgt spid="1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xEl>
                                              <p:pRg st="2" end="2"/>
                                            </p:txEl>
                                          </p:spTgt>
                                        </p:tgtEl>
                                        <p:attrNameLst>
                                          <p:attrName>style.visibility</p:attrName>
                                        </p:attrNameLst>
                                      </p:cBhvr>
                                      <p:to>
                                        <p:strVal val="visible"/>
                                      </p:to>
                                    </p:set>
                                    <p:anim calcmode="lin" valueType="num">
                                      <p:cBhvr additive="base">
                                        <p:cTn id="19" dur="500" fill="hold"/>
                                        <p:tgtEl>
                                          <p:spTgt spid="1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xEl>
                                              <p:pRg st="3" end="3"/>
                                            </p:txEl>
                                          </p:spTgt>
                                        </p:tgtEl>
                                        <p:attrNameLst>
                                          <p:attrName>style.visibility</p:attrName>
                                        </p:attrNameLst>
                                      </p:cBhvr>
                                      <p:to>
                                        <p:strVal val="visible"/>
                                      </p:to>
                                    </p:set>
                                    <p:anim calcmode="lin" valueType="num">
                                      <p:cBhvr additive="base">
                                        <p:cTn id="25" dur="500" fill="hold"/>
                                        <p:tgtEl>
                                          <p:spTgt spid="1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
                                            <p:txEl>
                                              <p:pRg st="5" end="5"/>
                                            </p:txEl>
                                          </p:spTgt>
                                        </p:tgtEl>
                                        <p:attrNameLst>
                                          <p:attrName>style.visibility</p:attrName>
                                        </p:attrNameLst>
                                      </p:cBhvr>
                                      <p:to>
                                        <p:strVal val="visible"/>
                                      </p:to>
                                    </p:set>
                                    <p:anim calcmode="lin" valueType="num">
                                      <p:cBhvr additive="base">
                                        <p:cTn id="31" dur="500" fill="hold"/>
                                        <p:tgtEl>
                                          <p:spTgt spid="15">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
                                            <p:txEl>
                                              <p:pRg st="6" end="6"/>
                                            </p:txEl>
                                          </p:spTgt>
                                        </p:tgtEl>
                                        <p:attrNameLst>
                                          <p:attrName>style.visibility</p:attrName>
                                        </p:attrNameLst>
                                      </p:cBhvr>
                                      <p:to>
                                        <p:strVal val="visible"/>
                                      </p:to>
                                    </p:set>
                                    <p:anim calcmode="lin" valueType="num">
                                      <p:cBhvr additive="base">
                                        <p:cTn id="37" dur="500" fill="hold"/>
                                        <p:tgtEl>
                                          <p:spTgt spid="15">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5">
                                            <p:txEl>
                                              <p:pRg st="7" end="7"/>
                                            </p:txEl>
                                          </p:spTgt>
                                        </p:tgtEl>
                                        <p:attrNameLst>
                                          <p:attrName>style.visibility</p:attrName>
                                        </p:attrNameLst>
                                      </p:cBhvr>
                                      <p:to>
                                        <p:strVal val="visible"/>
                                      </p:to>
                                    </p:set>
                                    <p:anim calcmode="lin" valueType="num">
                                      <p:cBhvr additive="base">
                                        <p:cTn id="43" dur="500" fill="hold"/>
                                        <p:tgtEl>
                                          <p:spTgt spid="15">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5">
                                            <p:txEl>
                                              <p:pRg st="8" end="8"/>
                                            </p:txEl>
                                          </p:spTgt>
                                        </p:tgtEl>
                                        <p:attrNameLst>
                                          <p:attrName>style.visibility</p:attrName>
                                        </p:attrNameLst>
                                      </p:cBhvr>
                                      <p:to>
                                        <p:strVal val="visible"/>
                                      </p:to>
                                    </p:set>
                                    <p:anim calcmode="lin" valueType="num">
                                      <p:cBhvr additive="base">
                                        <p:cTn id="49" dur="500" fill="hold"/>
                                        <p:tgtEl>
                                          <p:spTgt spid="15">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5">
                                            <p:txEl>
                                              <p:pRg st="9" end="9"/>
                                            </p:txEl>
                                          </p:spTgt>
                                        </p:tgtEl>
                                        <p:attrNameLst>
                                          <p:attrName>style.visibility</p:attrName>
                                        </p:attrNameLst>
                                      </p:cBhvr>
                                      <p:to>
                                        <p:strVal val="visible"/>
                                      </p:to>
                                    </p:set>
                                    <p:anim calcmode="lin" valueType="num">
                                      <p:cBhvr additive="base">
                                        <p:cTn id="55" dur="500" fill="hold"/>
                                        <p:tgtEl>
                                          <p:spTgt spid="15">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5">
                                            <p:txEl>
                                              <p:pRg st="11" end="11"/>
                                            </p:txEl>
                                          </p:spTgt>
                                        </p:tgtEl>
                                        <p:attrNameLst>
                                          <p:attrName>style.visibility</p:attrName>
                                        </p:attrNameLst>
                                      </p:cBhvr>
                                      <p:to>
                                        <p:strVal val="visible"/>
                                      </p:to>
                                    </p:set>
                                    <p:anim calcmode="lin" valueType="num">
                                      <p:cBhvr additive="base">
                                        <p:cTn id="61" dur="500" fill="hold"/>
                                        <p:tgtEl>
                                          <p:spTgt spid="15">
                                            <p:txEl>
                                              <p:pRg st="11" end="11"/>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5">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5">
                                            <p:txEl>
                                              <p:pRg st="12" end="12"/>
                                            </p:txEl>
                                          </p:spTgt>
                                        </p:tgtEl>
                                        <p:attrNameLst>
                                          <p:attrName>style.visibility</p:attrName>
                                        </p:attrNameLst>
                                      </p:cBhvr>
                                      <p:to>
                                        <p:strVal val="visible"/>
                                      </p:to>
                                    </p:set>
                                    <p:anim calcmode="lin" valueType="num">
                                      <p:cBhvr additive="base">
                                        <p:cTn id="67" dur="500" fill="hold"/>
                                        <p:tgtEl>
                                          <p:spTgt spid="15">
                                            <p:txEl>
                                              <p:pRg st="12" end="12"/>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15">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8"/>
                                        </p:tgtEl>
                                        <p:attrNameLst>
                                          <p:attrName>style.visibility</p:attrName>
                                        </p:attrNameLst>
                                      </p:cBhvr>
                                      <p:to>
                                        <p:strVal val="visible"/>
                                      </p:to>
                                    </p:set>
                                    <p:anim calcmode="lin" valueType="num">
                                      <p:cBhvr additive="base">
                                        <p:cTn id="73" dur="500" fill="hold"/>
                                        <p:tgtEl>
                                          <p:spTgt spid="18"/>
                                        </p:tgtEl>
                                        <p:attrNameLst>
                                          <p:attrName>ppt_x</p:attrName>
                                        </p:attrNameLst>
                                      </p:cBhvr>
                                      <p:tavLst>
                                        <p:tav tm="0">
                                          <p:val>
                                            <p:strVal val="#ppt_x"/>
                                          </p:val>
                                        </p:tav>
                                        <p:tav tm="100000">
                                          <p:val>
                                            <p:strVal val="#ppt_x"/>
                                          </p:val>
                                        </p:tav>
                                      </p:tavLst>
                                    </p:anim>
                                    <p:anim calcmode="lin" valueType="num">
                                      <p:cBhvr additive="base">
                                        <p:cTn id="7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8"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DAD33-D97E-4485-89F5-85037C163A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67803ED-C663-4930-940F-720B8DF7C7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BAA7E6-85C8-461C-9F78-B46632733D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F79B852-AD22-4673-A139-D6699BA9FC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69E82C6-FC46-4706-98B2-8A689316B0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66CA8D-4B96-4364-85FB-2D8A7ED818EC}"/>
              </a:ext>
            </a:extLst>
          </p:cNvPr>
          <p:cNvSpPr>
            <a:spLocks noGrp="1"/>
          </p:cNvSpPr>
          <p:nvPr>
            <p:ph type="dt" sz="half" idx="10"/>
          </p:nvPr>
        </p:nvSpPr>
        <p:spPr/>
        <p:txBody>
          <a:bodyPr/>
          <a:lstStyle/>
          <a:p>
            <a:fld id="{F0B4C3B1-5FF3-4E09-BE15-873E07F1D81C}" type="datetimeFigureOut">
              <a:rPr lang="en-US" smtClean="0"/>
              <a:t>1/22/2022</a:t>
            </a:fld>
            <a:endParaRPr lang="en-US" dirty="0"/>
          </a:p>
        </p:txBody>
      </p:sp>
      <p:sp>
        <p:nvSpPr>
          <p:cNvPr id="8" name="Footer Placeholder 7">
            <a:extLst>
              <a:ext uri="{FF2B5EF4-FFF2-40B4-BE49-F238E27FC236}">
                <a16:creationId xmlns:a16="http://schemas.microsoft.com/office/drawing/2014/main" id="{6899593A-70D2-4D68-BB5F-F9A2E075CD5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F79BB5E-3E92-494C-B15A-74914E95E38F}"/>
              </a:ext>
            </a:extLst>
          </p:cNvPr>
          <p:cNvSpPr>
            <a:spLocks noGrp="1"/>
          </p:cNvSpPr>
          <p:nvPr>
            <p:ph type="sldNum" sz="quarter" idx="12"/>
          </p:nvPr>
        </p:nvSpPr>
        <p:spPr/>
        <p:txBody>
          <a:bodyPr/>
          <a:lstStyle/>
          <a:p>
            <a:fld id="{80142E74-613F-4EA0-AFFA-9BF4B379AE44}" type="slidenum">
              <a:rPr lang="en-US" smtClean="0"/>
              <a:t>‹#›</a:t>
            </a:fld>
            <a:endParaRPr lang="en-US" dirty="0"/>
          </a:p>
        </p:txBody>
      </p:sp>
    </p:spTree>
    <p:extLst>
      <p:ext uri="{BB962C8B-B14F-4D97-AF65-F5344CB8AC3E}">
        <p14:creationId xmlns:p14="http://schemas.microsoft.com/office/powerpoint/2010/main" val="4279244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B8AB-7A70-40BF-BA6B-533004CE2A6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6ACAA2-32B3-4F47-9C0A-58FCF623CF34}"/>
              </a:ext>
            </a:extLst>
          </p:cNvPr>
          <p:cNvSpPr>
            <a:spLocks noGrp="1"/>
          </p:cNvSpPr>
          <p:nvPr>
            <p:ph type="dt" sz="half" idx="10"/>
          </p:nvPr>
        </p:nvSpPr>
        <p:spPr/>
        <p:txBody>
          <a:bodyPr/>
          <a:lstStyle/>
          <a:p>
            <a:fld id="{F0B4C3B1-5FF3-4E09-BE15-873E07F1D81C}" type="datetimeFigureOut">
              <a:rPr lang="en-US" smtClean="0"/>
              <a:t>1/22/2022</a:t>
            </a:fld>
            <a:endParaRPr lang="en-US" dirty="0"/>
          </a:p>
        </p:txBody>
      </p:sp>
      <p:sp>
        <p:nvSpPr>
          <p:cNvPr id="4" name="Footer Placeholder 3">
            <a:extLst>
              <a:ext uri="{FF2B5EF4-FFF2-40B4-BE49-F238E27FC236}">
                <a16:creationId xmlns:a16="http://schemas.microsoft.com/office/drawing/2014/main" id="{4B84C98E-C30E-42F0-AB58-F7B1764BD69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E3DB362-EB7D-438C-9019-B56BCCF89F03}"/>
              </a:ext>
            </a:extLst>
          </p:cNvPr>
          <p:cNvSpPr>
            <a:spLocks noGrp="1"/>
          </p:cNvSpPr>
          <p:nvPr>
            <p:ph type="sldNum" sz="quarter" idx="12"/>
          </p:nvPr>
        </p:nvSpPr>
        <p:spPr/>
        <p:txBody>
          <a:bodyPr/>
          <a:lstStyle/>
          <a:p>
            <a:fld id="{80142E74-613F-4EA0-AFFA-9BF4B379AE44}" type="slidenum">
              <a:rPr lang="en-US" smtClean="0"/>
              <a:t>‹#›</a:t>
            </a:fld>
            <a:endParaRPr lang="en-US" dirty="0"/>
          </a:p>
        </p:txBody>
      </p:sp>
    </p:spTree>
    <p:extLst>
      <p:ext uri="{BB962C8B-B14F-4D97-AF65-F5344CB8AC3E}">
        <p14:creationId xmlns:p14="http://schemas.microsoft.com/office/powerpoint/2010/main" val="1131220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image" Target="../media/image1.jpg"/><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4.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image" Target="../media/image6.tif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115F61-18A0-4FD4-BF81-10127A864C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16CAE2D-F947-4708-A0A9-C915451116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B92F61-5E89-4524-A2F1-997CE42824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B4C3B1-5FF3-4E09-BE15-873E07F1D81C}" type="datetimeFigureOut">
              <a:rPr lang="en-US" smtClean="0"/>
              <a:t>1/22/2022</a:t>
            </a:fld>
            <a:endParaRPr lang="en-US" dirty="0"/>
          </a:p>
        </p:txBody>
      </p:sp>
      <p:sp>
        <p:nvSpPr>
          <p:cNvPr id="5" name="Footer Placeholder 4">
            <a:extLst>
              <a:ext uri="{FF2B5EF4-FFF2-40B4-BE49-F238E27FC236}">
                <a16:creationId xmlns:a16="http://schemas.microsoft.com/office/drawing/2014/main" id="{B46EFA95-B299-451B-B168-0884D7DD32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4B68120-1020-4C79-991A-EC076668E6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142E74-613F-4EA0-AFFA-9BF4B379AE44}" type="slidenum">
              <a:rPr lang="en-US" smtClean="0"/>
              <a:t>‹#›</a:t>
            </a:fld>
            <a:endParaRPr lang="en-US" dirty="0"/>
          </a:p>
        </p:txBody>
      </p:sp>
    </p:spTree>
    <p:extLst>
      <p:ext uri="{BB962C8B-B14F-4D97-AF65-F5344CB8AC3E}">
        <p14:creationId xmlns:p14="http://schemas.microsoft.com/office/powerpoint/2010/main" val="1287233507"/>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50" r:id="rId3"/>
    <p:sldLayoutId id="2147483662" r:id="rId4"/>
    <p:sldLayoutId id="2147483651" r:id="rId5"/>
    <p:sldLayoutId id="2147483652" r:id="rId6"/>
    <p:sldLayoutId id="2147483664" r:id="rId7"/>
    <p:sldLayoutId id="2147483653" r:id="rId8"/>
    <p:sldLayoutId id="2147483654" r:id="rId9"/>
    <p:sldLayoutId id="2147483655" r:id="rId10"/>
    <p:sldLayoutId id="2147483656" r:id="rId11"/>
    <p:sldLayoutId id="2147483657" r:id="rId12"/>
    <p:sldLayoutId id="2147483658" r:id="rId13"/>
    <p:sldLayoutId id="21474836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408C73-3C4E-4276-A8B0-427C2B6A75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C9FFC8-701E-4072-A3E7-E33835D1D8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48FC38-A31C-483C-A7EB-24836F1F48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73FF8C-B60A-4009-9F51-F0E6FC24AE4E}" type="datetimeFigureOut">
              <a:rPr lang="en-US" smtClean="0"/>
              <a:t>1/22/2022</a:t>
            </a:fld>
            <a:endParaRPr lang="en-US"/>
          </a:p>
        </p:txBody>
      </p:sp>
      <p:sp>
        <p:nvSpPr>
          <p:cNvPr id="5" name="Footer Placeholder 4">
            <a:extLst>
              <a:ext uri="{FF2B5EF4-FFF2-40B4-BE49-F238E27FC236}">
                <a16:creationId xmlns:a16="http://schemas.microsoft.com/office/drawing/2014/main" id="{113DBD05-2FB8-47C3-9E28-D1C34ABBAA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E366C18-4645-4A84-B681-738D394D1E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665396-E31D-42D7-A4F6-BE825AEA8C80}" type="slidenum">
              <a:rPr lang="en-US" smtClean="0"/>
              <a:t>‹#›</a:t>
            </a:fld>
            <a:endParaRPr lang="en-US"/>
          </a:p>
        </p:txBody>
      </p:sp>
    </p:spTree>
    <p:extLst>
      <p:ext uri="{BB962C8B-B14F-4D97-AF65-F5344CB8AC3E}">
        <p14:creationId xmlns:p14="http://schemas.microsoft.com/office/powerpoint/2010/main" val="2796641631"/>
      </p:ext>
    </p:extLst>
  </p:cSld>
  <p:clrMap bg1="lt1" tx1="dk1" bg2="lt2" tx2="dk2" accent1="accent1" accent2="accent2" accent3="accent3" accent4="accent4" accent5="accent5" accent6="accent6" hlink="hlink" folHlink="folHlink"/>
  <p:sldLayoutIdLst>
    <p:sldLayoutId id="214748366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115F61-18A0-4FD4-BF81-10127A864C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16CAE2D-F947-4708-A0A9-C915451116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B92F61-5E89-4524-A2F1-997CE42824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B4C3B1-5FF3-4E09-BE15-873E07F1D81C}" type="datetimeFigureOut">
              <a:rPr lang="en-US" smtClean="0"/>
              <a:t>1/22/2022</a:t>
            </a:fld>
            <a:endParaRPr lang="en-US"/>
          </a:p>
        </p:txBody>
      </p:sp>
      <p:sp>
        <p:nvSpPr>
          <p:cNvPr id="5" name="Footer Placeholder 4">
            <a:extLst>
              <a:ext uri="{FF2B5EF4-FFF2-40B4-BE49-F238E27FC236}">
                <a16:creationId xmlns:a16="http://schemas.microsoft.com/office/drawing/2014/main" id="{B46EFA95-B299-451B-B168-0884D7DD32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4B68120-1020-4C79-991A-EC076668E6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142E74-613F-4EA0-AFFA-9BF4B379AE44}" type="slidenum">
              <a:rPr lang="en-US" smtClean="0"/>
              <a:t>‹#›</a:t>
            </a:fld>
            <a:endParaRPr lang="en-US"/>
          </a:p>
        </p:txBody>
      </p:sp>
    </p:spTree>
    <p:extLst>
      <p:ext uri="{BB962C8B-B14F-4D97-AF65-F5344CB8AC3E}">
        <p14:creationId xmlns:p14="http://schemas.microsoft.com/office/powerpoint/2010/main" val="4148424440"/>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a:gsLst>
            <a:gs pos="0">
              <a:schemeClr val="accent6">
                <a:lumMod val="40000"/>
                <a:lumOff val="60000"/>
                <a:alpha val="18668"/>
              </a:schemeClr>
            </a:gs>
            <a:gs pos="57000">
              <a:srgbClr val="FFC000">
                <a:alpha val="10000"/>
              </a:srgbClr>
            </a:gs>
            <a:gs pos="97000">
              <a:schemeClr val="accent6">
                <a:lumMod val="60000"/>
                <a:lumOff val="40000"/>
                <a:alpha val="44500"/>
              </a:schemeClr>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E58322-F457-FE42-B76F-85F7B6A1E85F}"/>
              </a:ext>
            </a:extLst>
          </p:cNvPr>
          <p:cNvSpPr>
            <a:spLocks noGrp="1"/>
          </p:cNvSpPr>
          <p:nvPr>
            <p:ph type="title"/>
          </p:nvPr>
        </p:nvSpPr>
        <p:spPr>
          <a:xfrm>
            <a:off x="1488954" y="60327"/>
            <a:ext cx="9864845" cy="92047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D8C4AB1-D7BF-044B-A760-DB77BB22298E}"/>
              </a:ext>
            </a:extLst>
          </p:cNvPr>
          <p:cNvSpPr>
            <a:spLocks noGrp="1"/>
          </p:cNvSpPr>
          <p:nvPr>
            <p:ph type="body" idx="1"/>
          </p:nvPr>
        </p:nvSpPr>
        <p:spPr>
          <a:xfrm>
            <a:off x="1488954" y="1418492"/>
            <a:ext cx="9864846" cy="475847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BB9AD9-3B90-1B42-BCA7-998279C073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5F3013-6E65-484B-A753-E5358B9FF773}" type="datetime1">
              <a:rPr lang="en-US" smtClean="0"/>
              <a:t>1/22/2022</a:t>
            </a:fld>
            <a:endParaRPr lang="en-US"/>
          </a:p>
        </p:txBody>
      </p:sp>
      <p:sp>
        <p:nvSpPr>
          <p:cNvPr id="5" name="Footer Placeholder 4">
            <a:extLst>
              <a:ext uri="{FF2B5EF4-FFF2-40B4-BE49-F238E27FC236}">
                <a16:creationId xmlns:a16="http://schemas.microsoft.com/office/drawing/2014/main" id="{40A9444B-DE7C-4A4D-B219-4982B7B868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4AF6764-6743-BB48-94C7-BDAA0995CE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006E07-3F7C-E942-9F7B-20A0B1D4DF27}" type="slidenum">
              <a:rPr lang="en-US" smtClean="0"/>
              <a:t>‹#›</a:t>
            </a:fld>
            <a:endParaRPr lang="en-US"/>
          </a:p>
        </p:txBody>
      </p:sp>
      <p:pic>
        <p:nvPicPr>
          <p:cNvPr id="7" name="Picture 6">
            <a:extLst>
              <a:ext uri="{FF2B5EF4-FFF2-40B4-BE49-F238E27FC236}">
                <a16:creationId xmlns:a16="http://schemas.microsoft.com/office/drawing/2014/main" id="{ABF0702A-C6F2-B14C-A7F0-34BF05D3A96B}"/>
              </a:ext>
            </a:extLst>
          </p:cNvPr>
          <p:cNvPicPr>
            <a:picLocks noChangeAspect="1"/>
          </p:cNvPicPr>
          <p:nvPr userDrawn="1"/>
        </p:nvPicPr>
        <p:blipFill>
          <a:blip r:embed="rId13"/>
          <a:stretch>
            <a:fillRect/>
          </a:stretch>
        </p:blipFill>
        <p:spPr>
          <a:xfrm>
            <a:off x="-9939" y="-19878"/>
            <a:ext cx="1498894" cy="1000682"/>
          </a:xfrm>
          <a:prstGeom prst="round2DiagRect">
            <a:avLst/>
          </a:prstGeom>
        </p:spPr>
      </p:pic>
      <p:pic>
        <p:nvPicPr>
          <p:cNvPr id="9" name="Picture 8">
            <a:extLst>
              <a:ext uri="{FF2B5EF4-FFF2-40B4-BE49-F238E27FC236}">
                <a16:creationId xmlns:a16="http://schemas.microsoft.com/office/drawing/2014/main" id="{DB9BA7DA-50EC-2941-AAE7-4542D31296DE}"/>
              </a:ext>
            </a:extLst>
          </p:cNvPr>
          <p:cNvPicPr>
            <a:picLocks noChangeAspect="1"/>
          </p:cNvPicPr>
          <p:nvPr userDrawn="1"/>
        </p:nvPicPr>
        <p:blipFill>
          <a:blip r:embed="rId14"/>
          <a:stretch>
            <a:fillRect/>
          </a:stretch>
        </p:blipFill>
        <p:spPr>
          <a:xfrm>
            <a:off x="4805508" y="6238460"/>
            <a:ext cx="2580984" cy="559213"/>
          </a:xfrm>
          <a:prstGeom prst="rect">
            <a:avLst/>
          </a:prstGeom>
        </p:spPr>
      </p:pic>
    </p:spTree>
    <p:extLst>
      <p:ext uri="{BB962C8B-B14F-4D97-AF65-F5344CB8AC3E}">
        <p14:creationId xmlns:p14="http://schemas.microsoft.com/office/powerpoint/2010/main" val="1583164904"/>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hf hdr="0" ftr="0" dt="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png"/><Relationship Id="rId1" Type="http://schemas.openxmlformats.org/officeDocument/2006/relationships/slideLayout" Target="../slideLayouts/slideLayout17.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jpeg"/><Relationship Id="rId1" Type="http://schemas.openxmlformats.org/officeDocument/2006/relationships/slideLayout" Target="../slideLayouts/slideLayout30.xml"/><Relationship Id="rId4" Type="http://schemas.openxmlformats.org/officeDocument/2006/relationships/image" Target="../media/image3.jp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0.xml"/><Relationship Id="rId5" Type="http://schemas.openxmlformats.org/officeDocument/2006/relationships/image" Target="../media/image3.jp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jpeg"/><Relationship Id="rId1" Type="http://schemas.openxmlformats.org/officeDocument/2006/relationships/slideLayout" Target="../slideLayouts/slideLayout30.xml"/><Relationship Id="rId4" Type="http://schemas.openxmlformats.org/officeDocument/2006/relationships/image" Target="../media/image3.jp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png"/><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png"/><Relationship Id="rId1" Type="http://schemas.openxmlformats.org/officeDocument/2006/relationships/slideLayout" Target="../slideLayouts/slideLayout30.xml"/><Relationship Id="rId4" Type="http://schemas.openxmlformats.org/officeDocument/2006/relationships/image" Target="../media/image18.jpg"/></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svg"/><Relationship Id="rId7" Type="http://schemas.openxmlformats.org/officeDocument/2006/relationships/image" Target="../media/image25.svg"/><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image" Target="../media/image27.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31.wmf"/><Relationship Id="rId13" Type="http://schemas.openxmlformats.org/officeDocument/2006/relationships/oleObject" Target="../embeddings/oleObject5.bin"/><Relationship Id="rId18" Type="http://schemas.openxmlformats.org/officeDocument/2006/relationships/image" Target="../media/image36.wmf"/><Relationship Id="rId3" Type="http://schemas.openxmlformats.org/officeDocument/2006/relationships/image" Target="../media/image37.png"/><Relationship Id="rId7" Type="http://schemas.openxmlformats.org/officeDocument/2006/relationships/oleObject" Target="../embeddings/oleObject2.bin"/><Relationship Id="rId12" Type="http://schemas.openxmlformats.org/officeDocument/2006/relationships/image" Target="../media/image33.wmf"/><Relationship Id="rId17" Type="http://schemas.openxmlformats.org/officeDocument/2006/relationships/oleObject" Target="../embeddings/oleObject7.bin"/><Relationship Id="rId2" Type="http://schemas.openxmlformats.org/officeDocument/2006/relationships/slideLayout" Target="../slideLayouts/slideLayout4.xml"/><Relationship Id="rId16" Type="http://schemas.openxmlformats.org/officeDocument/2006/relationships/image" Target="../media/image35.wmf"/><Relationship Id="rId1" Type="http://schemas.openxmlformats.org/officeDocument/2006/relationships/vmlDrawing" Target="../drawings/vmlDrawing1.vml"/><Relationship Id="rId6" Type="http://schemas.openxmlformats.org/officeDocument/2006/relationships/image" Target="../media/image30.wmf"/><Relationship Id="rId11" Type="http://schemas.openxmlformats.org/officeDocument/2006/relationships/oleObject" Target="../embeddings/oleObject4.bin"/><Relationship Id="rId5" Type="http://schemas.openxmlformats.org/officeDocument/2006/relationships/oleObject" Target="../embeddings/oleObject1.bin"/><Relationship Id="rId15" Type="http://schemas.openxmlformats.org/officeDocument/2006/relationships/oleObject" Target="../embeddings/oleObject6.bin"/><Relationship Id="rId10" Type="http://schemas.openxmlformats.org/officeDocument/2006/relationships/image" Target="../media/image32.wmf"/><Relationship Id="rId4" Type="http://schemas.openxmlformats.org/officeDocument/2006/relationships/image" Target="../media/image38.png"/><Relationship Id="rId9" Type="http://schemas.openxmlformats.org/officeDocument/2006/relationships/oleObject" Target="../embeddings/oleObject3.bin"/><Relationship Id="rId14" Type="http://schemas.openxmlformats.org/officeDocument/2006/relationships/image" Target="../media/image34.w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4.xml"/><Relationship Id="rId1" Type="http://schemas.openxmlformats.org/officeDocument/2006/relationships/vmlDrawing" Target="../drawings/vmlDrawing2.vml"/><Relationship Id="rId4" Type="http://schemas.openxmlformats.org/officeDocument/2006/relationships/image" Target="../media/image39.w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4.xml"/><Relationship Id="rId1" Type="http://schemas.openxmlformats.org/officeDocument/2006/relationships/vmlDrawing" Target="../drawings/vmlDrawing3.vml"/><Relationship Id="rId4" Type="http://schemas.openxmlformats.org/officeDocument/2006/relationships/image" Target="../media/image39.wmf"/></Relationships>
</file>

<file path=ppt/slides/_rels/slide2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s://creativecommons.org/licenses/by-nc-sa/4.0/"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s://creativecommons.org/licenses/by-nc-sa/4.0/"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hyperlink" Target="https://creativecommons.org/licenses/by-nc-sa/4.0/" TargetMode="Externa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 Id="rId4" Type="http://schemas.openxmlformats.org/officeDocument/2006/relationships/hyperlink" Target="https://cyberhoot.com/wp-content/uploads/2020/05/Hash-plus-Salt-1.png"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480ED-4C80-4E4D-A652-4CAE08602652}"/>
              </a:ext>
            </a:extLst>
          </p:cNvPr>
          <p:cNvSpPr>
            <a:spLocks noGrp="1"/>
          </p:cNvSpPr>
          <p:nvPr>
            <p:ph type="ctrTitle"/>
          </p:nvPr>
        </p:nvSpPr>
        <p:spPr/>
        <p:txBody>
          <a:bodyPr/>
          <a:lstStyle/>
          <a:p>
            <a:r>
              <a:rPr lang="en-US" dirty="0"/>
              <a:t>Workshop Agenda</a:t>
            </a:r>
          </a:p>
        </p:txBody>
      </p:sp>
      <p:sp>
        <p:nvSpPr>
          <p:cNvPr id="3" name="Subtitle 2">
            <a:extLst>
              <a:ext uri="{FF2B5EF4-FFF2-40B4-BE49-F238E27FC236}">
                <a16:creationId xmlns:a16="http://schemas.microsoft.com/office/drawing/2014/main" id="{AC0BDA08-F7A2-4CBD-BD5D-48E582E8CFBB}"/>
              </a:ext>
            </a:extLst>
          </p:cNvPr>
          <p:cNvSpPr>
            <a:spLocks noGrp="1"/>
          </p:cNvSpPr>
          <p:nvPr>
            <p:ph type="subTitle" idx="1"/>
          </p:nvPr>
        </p:nvSpPr>
        <p:spPr/>
        <p:txBody>
          <a:bodyPr/>
          <a:lstStyle/>
          <a:p>
            <a:r>
              <a:rPr lang="en-US" dirty="0"/>
              <a:t>January 2022 – Extension Activity</a:t>
            </a:r>
          </a:p>
          <a:p>
            <a:r>
              <a:rPr lang="en-US" dirty="0"/>
              <a:t>22 Jan 2022</a:t>
            </a:r>
          </a:p>
        </p:txBody>
      </p:sp>
    </p:spTree>
    <p:extLst>
      <p:ext uri="{BB962C8B-B14F-4D97-AF65-F5344CB8AC3E}">
        <p14:creationId xmlns:p14="http://schemas.microsoft.com/office/powerpoint/2010/main" val="4326117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E5E1E7-E2B4-41CE-BFB9-C489AA447BE2}"/>
              </a:ext>
            </a:extLst>
          </p:cNvPr>
          <p:cNvSpPr>
            <a:spLocks noGrp="1"/>
          </p:cNvSpPr>
          <p:nvPr>
            <p:ph type="title"/>
          </p:nvPr>
        </p:nvSpPr>
        <p:spPr/>
        <p:txBody>
          <a:bodyPr/>
          <a:lstStyle/>
          <a:p>
            <a:r>
              <a:rPr lang="en-US" sz="6000" dirty="0"/>
              <a:t>Intro to Linux Lab</a:t>
            </a:r>
            <a:br>
              <a:rPr lang="en-US" sz="6000" dirty="0"/>
            </a:br>
            <a:endParaRPr lang="en-US" dirty="0"/>
          </a:p>
        </p:txBody>
      </p:sp>
      <p:sp>
        <p:nvSpPr>
          <p:cNvPr id="6" name="Text Placeholder 5">
            <a:extLst>
              <a:ext uri="{FF2B5EF4-FFF2-40B4-BE49-F238E27FC236}">
                <a16:creationId xmlns:a16="http://schemas.microsoft.com/office/drawing/2014/main" id="{3EF28439-F211-4473-897D-B693D9DA158D}"/>
              </a:ext>
            </a:extLst>
          </p:cNvPr>
          <p:cNvSpPr>
            <a:spLocks noGrp="1"/>
          </p:cNvSpPr>
          <p:nvPr>
            <p:ph type="body" idx="1"/>
          </p:nvPr>
        </p:nvSpPr>
        <p:spPr/>
        <p:txBody>
          <a:bodyPr/>
          <a:lstStyle/>
          <a:p>
            <a:r>
              <a:rPr lang="en-US" dirty="0"/>
              <a:t>Kim Mentzell</a:t>
            </a:r>
          </a:p>
          <a:p>
            <a:r>
              <a:rPr lang="en-US" sz="2400" dirty="0"/>
              <a:t>11:30-12:30</a:t>
            </a:r>
            <a:endParaRPr lang="en-US" dirty="0"/>
          </a:p>
        </p:txBody>
      </p:sp>
      <p:pic>
        <p:nvPicPr>
          <p:cNvPr id="4098" name="Picture 2">
            <a:extLst>
              <a:ext uri="{FF2B5EF4-FFF2-40B4-BE49-F238E27FC236}">
                <a16:creationId xmlns:a16="http://schemas.microsoft.com/office/drawing/2014/main" id="{6E83C6E4-52D2-4CCE-9036-17F10AAFF7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8294" y="1051378"/>
            <a:ext cx="3850349" cy="2581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3550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9">
            <a:extLst>
              <a:ext uri="{FF2B5EF4-FFF2-40B4-BE49-F238E27FC236}">
                <a16:creationId xmlns:a16="http://schemas.microsoft.com/office/drawing/2014/main" id="{B4D3D850-2041-4B7C-AED9-54DA385B1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Freeform: Shape 11">
            <a:extLst>
              <a:ext uri="{FF2B5EF4-FFF2-40B4-BE49-F238E27FC236}">
                <a16:creationId xmlns:a16="http://schemas.microsoft.com/office/drawing/2014/main" id="{71D5DFC5-85CD-4DB0-9549-D5AA3A1FD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481849" y="4022486"/>
            <a:ext cx="3655570" cy="2646427"/>
          </a:xfrm>
          <a:custGeom>
            <a:avLst/>
            <a:gdLst>
              <a:gd name="connsiteX0" fmla="*/ 0 w 2736866"/>
              <a:gd name="connsiteY0" fmla="*/ 0 h 1981337"/>
              <a:gd name="connsiteX1" fmla="*/ 2736866 w 2736866"/>
              <a:gd name="connsiteY1" fmla="*/ 0 h 1981337"/>
              <a:gd name="connsiteX2" fmla="*/ 2736866 w 2736866"/>
              <a:gd name="connsiteY2" fmla="*/ 1225808 h 1981337"/>
              <a:gd name="connsiteX3" fmla="*/ 1981337 w 2736866"/>
              <a:gd name="connsiteY3" fmla="*/ 1981337 h 1981337"/>
            </a:gdLst>
            <a:ahLst/>
            <a:cxnLst>
              <a:cxn ang="0">
                <a:pos x="connsiteX0" y="connsiteY0"/>
              </a:cxn>
              <a:cxn ang="0">
                <a:pos x="connsiteX1" y="connsiteY1"/>
              </a:cxn>
              <a:cxn ang="0">
                <a:pos x="connsiteX2" y="connsiteY2"/>
              </a:cxn>
              <a:cxn ang="0">
                <a:pos x="connsiteX3" y="connsiteY3"/>
              </a:cxn>
            </a:cxnLst>
            <a:rect l="l" t="t" r="r" b="b"/>
            <a:pathLst>
              <a:path w="2736866" h="1981337">
                <a:moveTo>
                  <a:pt x="0" y="0"/>
                </a:moveTo>
                <a:lnTo>
                  <a:pt x="2736866" y="0"/>
                </a:lnTo>
                <a:lnTo>
                  <a:pt x="2736866" y="1225808"/>
                </a:lnTo>
                <a:lnTo>
                  <a:pt x="1981337" y="1981337"/>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13">
            <a:extLst>
              <a:ext uri="{FF2B5EF4-FFF2-40B4-BE49-F238E27FC236}">
                <a16:creationId xmlns:a16="http://schemas.microsoft.com/office/drawing/2014/main" id="{19F2DF91-4956-4FED-AAF9-98B74CFED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91197" y="4070586"/>
            <a:ext cx="4070846" cy="4070846"/>
          </a:xfrm>
          <a:custGeom>
            <a:avLst/>
            <a:gdLst>
              <a:gd name="connsiteX0" fmla="*/ 0 w 4070846"/>
              <a:gd name="connsiteY0" fmla="*/ 0 h 4070846"/>
              <a:gd name="connsiteX1" fmla="*/ 4070846 w 4070846"/>
              <a:gd name="connsiteY1" fmla="*/ 0 h 4070846"/>
              <a:gd name="connsiteX2" fmla="*/ 4070846 w 4070846"/>
              <a:gd name="connsiteY2" fmla="*/ 1063476 h 4070846"/>
              <a:gd name="connsiteX3" fmla="*/ 1063476 w 4070846"/>
              <a:gd name="connsiteY3" fmla="*/ 4070846 h 4070846"/>
              <a:gd name="connsiteX4" fmla="*/ 0 w 4070846"/>
              <a:gd name="connsiteY4" fmla="*/ 4070846 h 4070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0846" h="4070846">
                <a:moveTo>
                  <a:pt x="0" y="0"/>
                </a:moveTo>
                <a:lnTo>
                  <a:pt x="4070846" y="0"/>
                </a:lnTo>
                <a:lnTo>
                  <a:pt x="4070846" y="1063476"/>
                </a:lnTo>
                <a:lnTo>
                  <a:pt x="1063476" y="4070846"/>
                </a:lnTo>
                <a:lnTo>
                  <a:pt x="0" y="4070846"/>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reeform: Shape 15">
            <a:extLst>
              <a:ext uri="{FF2B5EF4-FFF2-40B4-BE49-F238E27FC236}">
                <a16:creationId xmlns:a16="http://schemas.microsoft.com/office/drawing/2014/main" id="{016AD2F9-C054-4FE3-A688-B43C21C538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933928" y="1372793"/>
            <a:ext cx="6135300" cy="5537781"/>
          </a:xfrm>
          <a:custGeom>
            <a:avLst/>
            <a:gdLst>
              <a:gd name="connsiteX0" fmla="*/ 0 w 6135300"/>
              <a:gd name="connsiteY0" fmla="*/ 0 h 5537781"/>
              <a:gd name="connsiteX1" fmla="*/ 6135300 w 6135300"/>
              <a:gd name="connsiteY1" fmla="*/ 0 h 5537781"/>
              <a:gd name="connsiteX2" fmla="*/ 6135300 w 6135300"/>
              <a:gd name="connsiteY2" fmla="*/ 3548931 h 5537781"/>
              <a:gd name="connsiteX3" fmla="*/ 4146451 w 6135300"/>
              <a:gd name="connsiteY3" fmla="*/ 5537781 h 5537781"/>
              <a:gd name="connsiteX4" fmla="*/ 0 w 6135300"/>
              <a:gd name="connsiteY4" fmla="*/ 1391331 h 553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5300" h="5537781">
                <a:moveTo>
                  <a:pt x="0" y="0"/>
                </a:moveTo>
                <a:lnTo>
                  <a:pt x="6135300" y="0"/>
                </a:lnTo>
                <a:lnTo>
                  <a:pt x="6135300" y="3548931"/>
                </a:lnTo>
                <a:lnTo>
                  <a:pt x="4146451" y="5537781"/>
                </a:lnTo>
                <a:lnTo>
                  <a:pt x="0" y="1391331"/>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17">
            <a:extLst>
              <a:ext uri="{FF2B5EF4-FFF2-40B4-BE49-F238E27FC236}">
                <a16:creationId xmlns:a16="http://schemas.microsoft.com/office/drawing/2014/main" id="{B497CCB5-5FC2-473C-AFCC-2430CEF1DF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409915" y="1742916"/>
            <a:ext cx="3372170" cy="3372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2FEC8327-844C-4AE1-BBF7-1BB79DECA4E2}"/>
              </a:ext>
            </a:extLst>
          </p:cNvPr>
          <p:cNvSpPr txBox="1"/>
          <p:nvPr/>
        </p:nvSpPr>
        <p:spPr>
          <a:xfrm>
            <a:off x="4286858" y="2761554"/>
            <a:ext cx="3618284" cy="1345720"/>
          </a:xfrm>
          <a:prstGeom prst="rect">
            <a:avLst/>
          </a:prstGeom>
          <a:noFill/>
        </p:spPr>
        <p:txBody>
          <a:bodyPr vert="horz" lIns="91440" tIns="45720" rIns="91440" bIns="45720" rtlCol="0" anchor="ctr">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2800" b="0" i="0" u="none" strike="noStrike" kern="1200" cap="none" spc="0" normalizeH="0" baseline="0" noProof="0" dirty="0">
                <a:ln>
                  <a:noFill/>
                </a:ln>
                <a:solidFill>
                  <a:srgbClr val="080808"/>
                </a:solidFill>
                <a:effectLst/>
                <a:uLnTx/>
                <a:uFillTx/>
                <a:latin typeface="Calibri Light" panose="020F0302020204030204"/>
                <a:ea typeface="+mn-ea"/>
                <a:cs typeface="+mn-cs"/>
              </a:rPr>
              <a:t>Introduction to Linux</a:t>
            </a:r>
          </a:p>
        </p:txBody>
      </p:sp>
      <p:sp>
        <p:nvSpPr>
          <p:cNvPr id="33" name="Rectangle 19">
            <a:extLst>
              <a:ext uri="{FF2B5EF4-FFF2-40B4-BE49-F238E27FC236}">
                <a16:creationId xmlns:a16="http://schemas.microsoft.com/office/drawing/2014/main" id="{06D203FA-9405-4E71-9D22-0D9ED95C7A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1683736" y="1587573"/>
            <a:ext cx="1073226" cy="107322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Isosceles Triangle 21">
            <a:extLst>
              <a:ext uri="{FF2B5EF4-FFF2-40B4-BE49-F238E27FC236}">
                <a16:creationId xmlns:a16="http://schemas.microsoft.com/office/drawing/2014/main" id="{3C5A023F-D42B-416E-9B7C-ED7627B8CF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8948" y="-1"/>
            <a:ext cx="5757046" cy="2878523"/>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CC768803-75C0-4B75-AB7A-63E3B891AED1}"/>
              </a:ext>
            </a:extLst>
          </p:cNvPr>
          <p:cNvPicPr>
            <a:picLocks noChangeAspect="1"/>
          </p:cNvPicPr>
          <p:nvPr/>
        </p:nvPicPr>
        <p:blipFill>
          <a:blip r:embed="rId2"/>
          <a:stretch>
            <a:fillRect/>
          </a:stretch>
        </p:blipFill>
        <p:spPr>
          <a:xfrm>
            <a:off x="8625314" y="1290014"/>
            <a:ext cx="3244954" cy="616541"/>
          </a:xfrm>
          <a:prstGeom prst="rect">
            <a:avLst/>
          </a:prstGeom>
        </p:spPr>
      </p:pic>
      <p:pic>
        <p:nvPicPr>
          <p:cNvPr id="5" name="Picture 4">
            <a:extLst>
              <a:ext uri="{FF2B5EF4-FFF2-40B4-BE49-F238E27FC236}">
                <a16:creationId xmlns:a16="http://schemas.microsoft.com/office/drawing/2014/main" id="{EB58BAA2-E67E-420A-8DA4-A9AB3143854A}"/>
              </a:ext>
            </a:extLst>
          </p:cNvPr>
          <p:cNvPicPr>
            <a:picLocks noChangeAspect="1"/>
          </p:cNvPicPr>
          <p:nvPr/>
        </p:nvPicPr>
        <p:blipFill>
          <a:blip r:embed="rId3"/>
          <a:stretch>
            <a:fillRect/>
          </a:stretch>
        </p:blipFill>
        <p:spPr>
          <a:xfrm>
            <a:off x="321731" y="4206168"/>
            <a:ext cx="3189139" cy="2128750"/>
          </a:xfrm>
          <a:prstGeom prst="rect">
            <a:avLst/>
          </a:prstGeom>
        </p:spPr>
      </p:pic>
      <p:sp>
        <p:nvSpPr>
          <p:cNvPr id="35" name="Frame 23">
            <a:extLst>
              <a:ext uri="{FF2B5EF4-FFF2-40B4-BE49-F238E27FC236}">
                <a16:creationId xmlns:a16="http://schemas.microsoft.com/office/drawing/2014/main" id="{D86ED005-A263-420F-9447-E00E3BF60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971277" y="1304278"/>
            <a:ext cx="4249446" cy="4249444"/>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7799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467C17A-1ADE-4584-8224-A9AC0FDE996B}"/>
              </a:ext>
            </a:extLst>
          </p:cNvPr>
          <p:cNvSpPr>
            <a:spLocks noGrp="1"/>
          </p:cNvSpPr>
          <p:nvPr>
            <p:ph type="title"/>
          </p:nvPr>
        </p:nvSpPr>
        <p:spPr>
          <a:xfrm>
            <a:off x="643467" y="321734"/>
            <a:ext cx="10905066" cy="1135737"/>
          </a:xfrm>
        </p:spPr>
        <p:txBody>
          <a:bodyPr>
            <a:normAutofit/>
          </a:bodyPr>
          <a:lstStyle/>
          <a:p>
            <a:r>
              <a:rPr lang="en-US" sz="3600">
                <a:latin typeface="Roboto Light" panose="02000000000000000000" pitchFamily="2" charset="0"/>
                <a:ea typeface="Roboto Light" panose="02000000000000000000" pitchFamily="2" charset="0"/>
              </a:rPr>
              <a:t>What we are going to cover</a:t>
            </a:r>
          </a:p>
        </p:txBody>
      </p:sp>
      <p:sp>
        <p:nvSpPr>
          <p:cNvPr id="3" name="Content Placeholder 2">
            <a:extLst>
              <a:ext uri="{FF2B5EF4-FFF2-40B4-BE49-F238E27FC236}">
                <a16:creationId xmlns:a16="http://schemas.microsoft.com/office/drawing/2014/main" id="{68F095E8-749C-4352-82FD-1B7D0BB6857D}"/>
              </a:ext>
            </a:extLst>
          </p:cNvPr>
          <p:cNvSpPr>
            <a:spLocks noGrp="1"/>
          </p:cNvSpPr>
          <p:nvPr>
            <p:ph idx="1"/>
          </p:nvPr>
        </p:nvSpPr>
        <p:spPr>
          <a:xfrm>
            <a:off x="643469" y="1782981"/>
            <a:ext cx="4008384" cy="4393982"/>
          </a:xfrm>
        </p:spPr>
        <p:txBody>
          <a:bodyPr>
            <a:normAutofit/>
          </a:bodyPr>
          <a:lstStyle/>
          <a:p>
            <a:r>
              <a:rPr lang="en-US" sz="2000">
                <a:latin typeface="Roboto Light" panose="02000000000000000000" pitchFamily="2" charset="0"/>
                <a:ea typeface="Roboto Light" panose="02000000000000000000" pitchFamily="2" charset="0"/>
              </a:rPr>
              <a:t>What is Linux?</a:t>
            </a:r>
          </a:p>
          <a:p>
            <a:r>
              <a:rPr lang="en-US" sz="2000">
                <a:latin typeface="Roboto Light" panose="02000000000000000000" pitchFamily="2" charset="0"/>
                <a:ea typeface="Roboto Light" panose="02000000000000000000" pitchFamily="2" charset="0"/>
              </a:rPr>
              <a:t>How do we use Linux?</a:t>
            </a:r>
          </a:p>
          <a:p>
            <a:r>
              <a:rPr lang="en-US" sz="2000">
                <a:latin typeface="Roboto Light" panose="02000000000000000000" pitchFamily="2" charset="0"/>
                <a:ea typeface="Roboto Light" panose="02000000000000000000" pitchFamily="2" charset="0"/>
              </a:rPr>
              <a:t>What are Linux Distributions?</a:t>
            </a:r>
          </a:p>
          <a:p>
            <a:r>
              <a:rPr lang="en-US" sz="2000">
                <a:latin typeface="Roboto Light" panose="02000000000000000000" pitchFamily="2" charset="0"/>
                <a:ea typeface="Roboto Light" panose="02000000000000000000" pitchFamily="2" charset="0"/>
              </a:rPr>
              <a:t>Simple Linux commands</a:t>
            </a:r>
          </a:p>
          <a:p>
            <a:r>
              <a:rPr lang="en-US" sz="2000">
                <a:latin typeface="Roboto Light" panose="02000000000000000000" pitchFamily="2" charset="0"/>
                <a:ea typeface="Roboto Light" panose="02000000000000000000" pitchFamily="2" charset="0"/>
              </a:rPr>
              <a:t>What can you do with Linux?</a:t>
            </a:r>
          </a:p>
        </p:txBody>
      </p:sp>
      <p:grpSp>
        <p:nvGrpSpPr>
          <p:cNvPr id="8"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5" name="Picture 4">
            <a:extLst>
              <a:ext uri="{FF2B5EF4-FFF2-40B4-BE49-F238E27FC236}">
                <a16:creationId xmlns:a16="http://schemas.microsoft.com/office/drawing/2014/main" id="{5A843BB1-EA4B-422F-B2AB-FAF385A6E5AF}"/>
              </a:ext>
            </a:extLst>
          </p:cNvPr>
          <p:cNvPicPr>
            <a:picLocks noChangeAspect="1"/>
          </p:cNvPicPr>
          <p:nvPr/>
        </p:nvPicPr>
        <p:blipFill>
          <a:blip r:embed="rId2"/>
          <a:stretch>
            <a:fillRect/>
          </a:stretch>
        </p:blipFill>
        <p:spPr>
          <a:xfrm>
            <a:off x="7697260" y="5934611"/>
            <a:ext cx="4008384" cy="760484"/>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pic>
        <p:nvPicPr>
          <p:cNvPr id="4" name="Picture 3">
            <a:extLst>
              <a:ext uri="{FF2B5EF4-FFF2-40B4-BE49-F238E27FC236}">
                <a16:creationId xmlns:a16="http://schemas.microsoft.com/office/drawing/2014/main" id="{EEA98DEA-A5C6-4EBC-A0F4-DF2C70ACF9F4}"/>
              </a:ext>
            </a:extLst>
          </p:cNvPr>
          <p:cNvPicPr>
            <a:picLocks noChangeAspect="1"/>
          </p:cNvPicPr>
          <p:nvPr/>
        </p:nvPicPr>
        <p:blipFill>
          <a:blip r:embed="rId3"/>
          <a:stretch>
            <a:fillRect/>
          </a:stretch>
        </p:blipFill>
        <p:spPr>
          <a:xfrm>
            <a:off x="1168388" y="5673604"/>
            <a:ext cx="1664568" cy="1103334"/>
          </a:xfrm>
          <a:prstGeom prst="rect">
            <a:avLst/>
          </a:prstGeom>
        </p:spPr>
      </p:pic>
      <p:pic>
        <p:nvPicPr>
          <p:cNvPr id="9" name="Picture 8">
            <a:extLst>
              <a:ext uri="{FF2B5EF4-FFF2-40B4-BE49-F238E27FC236}">
                <a16:creationId xmlns:a16="http://schemas.microsoft.com/office/drawing/2014/main" id="{F52749AF-EAED-4E9B-8B6F-93EBEA3BC62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593024" y="1670241"/>
            <a:ext cx="5350933" cy="3009900"/>
          </a:xfrm>
          <a:prstGeom prst="rect">
            <a:avLst/>
          </a:prstGeom>
        </p:spPr>
      </p:pic>
    </p:spTree>
    <p:extLst>
      <p:ext uri="{BB962C8B-B14F-4D97-AF65-F5344CB8AC3E}">
        <p14:creationId xmlns:p14="http://schemas.microsoft.com/office/powerpoint/2010/main" val="3300801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A27996-0BDF-4477-9DB1-EF6958F3CAE7}"/>
              </a:ext>
            </a:extLst>
          </p:cNvPr>
          <p:cNvSpPr>
            <a:spLocks noGrp="1"/>
          </p:cNvSpPr>
          <p:nvPr>
            <p:ph type="title"/>
          </p:nvPr>
        </p:nvSpPr>
        <p:spPr>
          <a:xfrm>
            <a:off x="6513788" y="365125"/>
            <a:ext cx="4840010" cy="1807305"/>
          </a:xfrm>
        </p:spPr>
        <p:txBody>
          <a:bodyPr vert="horz" lIns="91440" tIns="45720" rIns="91440" bIns="45720" rtlCol="0" anchor="ctr">
            <a:normAutofit/>
          </a:bodyPr>
          <a:lstStyle/>
          <a:p>
            <a:pPr algn="l"/>
            <a:r>
              <a:rPr lang="en-US" dirty="0"/>
              <a:t>What is Linux?</a:t>
            </a:r>
            <a:endParaRPr lang="en-US"/>
          </a:p>
        </p:txBody>
      </p:sp>
      <p:pic>
        <p:nvPicPr>
          <p:cNvPr id="7" name="Picture 6" descr="Network Technology Background">
            <a:extLst>
              <a:ext uri="{FF2B5EF4-FFF2-40B4-BE49-F238E27FC236}">
                <a16:creationId xmlns:a16="http://schemas.microsoft.com/office/drawing/2014/main" id="{ECF0D854-AF0B-4AB7-B2E9-B8FCF302942F}"/>
              </a:ext>
            </a:extLst>
          </p:cNvPr>
          <p:cNvPicPr>
            <a:picLocks noChangeAspect="1"/>
          </p:cNvPicPr>
          <p:nvPr/>
        </p:nvPicPr>
        <p:blipFill rotWithShape="1">
          <a:blip r:embed="rId2"/>
          <a:srcRect l="41184" r="6863"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7A04831F-77F5-4EDB-8177-E3EE2023D19D}"/>
              </a:ext>
            </a:extLst>
          </p:cNvPr>
          <p:cNvSpPr>
            <a:spLocks noGrp="1"/>
          </p:cNvSpPr>
          <p:nvPr>
            <p:ph sz="half" idx="1"/>
          </p:nvPr>
        </p:nvSpPr>
        <p:spPr>
          <a:xfrm>
            <a:off x="6513788" y="2333297"/>
            <a:ext cx="4840010" cy="3843666"/>
          </a:xfrm>
        </p:spPr>
        <p:txBody>
          <a:bodyPr vert="horz" lIns="91440" tIns="45720" rIns="91440" bIns="45720" rtlCol="0">
            <a:normAutofit/>
          </a:bodyPr>
          <a:lstStyle/>
          <a:p>
            <a:r>
              <a:rPr lang="en-US" sz="2000"/>
              <a:t>Linux is an operating system written by volunteers called contributors</a:t>
            </a:r>
          </a:p>
          <a:p>
            <a:r>
              <a:rPr lang="en-US" sz="2000"/>
              <a:t>Linux allows you to use computer hardware to do things</a:t>
            </a:r>
          </a:p>
          <a:p>
            <a:r>
              <a:rPr lang="en-US" sz="2000"/>
              <a:t>The Linux ecosystem provides tools to run varied services such as web services or compute modules for advanced AI</a:t>
            </a:r>
          </a:p>
        </p:txBody>
      </p:sp>
      <p:sp>
        <p:nvSpPr>
          <p:cNvPr id="5" name="Slide Number Placeholder 4">
            <a:extLst>
              <a:ext uri="{FF2B5EF4-FFF2-40B4-BE49-F238E27FC236}">
                <a16:creationId xmlns:a16="http://schemas.microsoft.com/office/drawing/2014/main" id="{DA12F4C8-9081-4E7D-8A14-7ABA6896118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01006E07-3F7C-E942-9F7B-20A0B1D4DF2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6F006867-C2BA-4595-A66E-5532ED0C9301}"/>
              </a:ext>
            </a:extLst>
          </p:cNvPr>
          <p:cNvPicPr>
            <a:picLocks noChangeAspect="1"/>
          </p:cNvPicPr>
          <p:nvPr/>
        </p:nvPicPr>
        <p:blipFill>
          <a:blip r:embed="rId3"/>
          <a:stretch>
            <a:fillRect/>
          </a:stretch>
        </p:blipFill>
        <p:spPr>
          <a:xfrm>
            <a:off x="7697260" y="5934611"/>
            <a:ext cx="4008384" cy="760484"/>
          </a:xfrm>
          <a:prstGeom prst="rect">
            <a:avLst/>
          </a:prstGeom>
        </p:spPr>
      </p:pic>
      <p:pic>
        <p:nvPicPr>
          <p:cNvPr id="9" name="Picture 8">
            <a:extLst>
              <a:ext uri="{FF2B5EF4-FFF2-40B4-BE49-F238E27FC236}">
                <a16:creationId xmlns:a16="http://schemas.microsoft.com/office/drawing/2014/main" id="{23438328-8104-4D23-878C-3F16C42F6B89}"/>
              </a:ext>
            </a:extLst>
          </p:cNvPr>
          <p:cNvPicPr>
            <a:picLocks noChangeAspect="1"/>
          </p:cNvPicPr>
          <p:nvPr/>
        </p:nvPicPr>
        <p:blipFill>
          <a:blip r:embed="rId4"/>
          <a:stretch>
            <a:fillRect/>
          </a:stretch>
        </p:blipFill>
        <p:spPr>
          <a:xfrm>
            <a:off x="5262192" y="5714990"/>
            <a:ext cx="1664568" cy="1103334"/>
          </a:xfrm>
          <a:prstGeom prst="rect">
            <a:avLst/>
          </a:prstGeom>
        </p:spPr>
      </p:pic>
    </p:spTree>
    <p:extLst>
      <p:ext uri="{BB962C8B-B14F-4D97-AF65-F5344CB8AC3E}">
        <p14:creationId xmlns:p14="http://schemas.microsoft.com/office/powerpoint/2010/main" val="3293000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913A6CB-F73B-400E-A2E5-624F83371BBA}"/>
              </a:ext>
            </a:extLst>
          </p:cNvPr>
          <p:cNvSpPr>
            <a:spLocks noGrp="1"/>
          </p:cNvSpPr>
          <p:nvPr>
            <p:ph type="title"/>
          </p:nvPr>
        </p:nvSpPr>
        <p:spPr>
          <a:xfrm>
            <a:off x="643467" y="321734"/>
            <a:ext cx="4970877" cy="1135737"/>
          </a:xfrm>
        </p:spPr>
        <p:txBody>
          <a:bodyPr vert="horz" lIns="91440" tIns="45720" rIns="91440" bIns="45720" rtlCol="0" anchor="ctr">
            <a:normAutofit/>
          </a:bodyPr>
          <a:lstStyle/>
          <a:p>
            <a:pPr algn="l"/>
            <a:r>
              <a:rPr lang="en-US" sz="3600" kern="1200" dirty="0">
                <a:solidFill>
                  <a:schemeClr val="tx1"/>
                </a:solidFill>
                <a:latin typeface="+mj-lt"/>
                <a:ea typeface="+mj-ea"/>
                <a:cs typeface="+mj-cs"/>
              </a:rPr>
              <a:t>How do we use Linux?</a:t>
            </a:r>
          </a:p>
        </p:txBody>
      </p:sp>
      <p:sp>
        <p:nvSpPr>
          <p:cNvPr id="4" name="Content Placeholder 3">
            <a:extLst>
              <a:ext uri="{FF2B5EF4-FFF2-40B4-BE49-F238E27FC236}">
                <a16:creationId xmlns:a16="http://schemas.microsoft.com/office/drawing/2014/main" id="{E06677BF-1955-43F0-8A43-DCB88B97CA62}"/>
              </a:ext>
            </a:extLst>
          </p:cNvPr>
          <p:cNvSpPr>
            <a:spLocks noGrp="1"/>
          </p:cNvSpPr>
          <p:nvPr>
            <p:ph sz="half" idx="2"/>
          </p:nvPr>
        </p:nvSpPr>
        <p:spPr>
          <a:xfrm>
            <a:off x="685800" y="1987731"/>
            <a:ext cx="4970877" cy="473522"/>
          </a:xfrm>
        </p:spPr>
        <p:txBody>
          <a:bodyPr vert="horz" lIns="91440" tIns="45720" rIns="91440" bIns="45720" rtlCol="0">
            <a:normAutofit/>
          </a:bodyPr>
          <a:lstStyle/>
          <a:p>
            <a:pPr marL="0" indent="0">
              <a:buNone/>
            </a:pPr>
            <a:r>
              <a:rPr lang="en-US" sz="2000" dirty="0"/>
              <a:t>Command Line</a:t>
            </a:r>
          </a:p>
        </p:txBody>
      </p:sp>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 name="Group 16">
            <a:extLst>
              <a:ext uri="{FF2B5EF4-FFF2-40B4-BE49-F238E27FC236}">
                <a16:creationId xmlns:a16="http://schemas.microsoft.com/office/drawing/2014/main" id="{15CBE6EC-46EF-45D9-8E16-DCDC5917CA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18" name="Isosceles Triangle 17">
              <a:extLst>
                <a:ext uri="{FF2B5EF4-FFF2-40B4-BE49-F238E27FC236}">
                  <a16:creationId xmlns:a16="http://schemas.microsoft.com/office/drawing/2014/main" id="{DEEDCD65-9740-4F34-BDF1-9C068E053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B3DA7FD-5CC0-46D1-9DFB-5BAF6BE2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 name="Slide Number Placeholder 4">
            <a:extLst>
              <a:ext uri="{FF2B5EF4-FFF2-40B4-BE49-F238E27FC236}">
                <a16:creationId xmlns:a16="http://schemas.microsoft.com/office/drawing/2014/main" id="{07B47B07-6DEF-468B-B486-14686C128715}"/>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01006E07-3F7C-E942-9F7B-20A0B1D4DF2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3" name="Picture 22" descr="Text&#10;&#10;Description automatically generated">
            <a:extLst>
              <a:ext uri="{FF2B5EF4-FFF2-40B4-BE49-F238E27FC236}">
                <a16:creationId xmlns:a16="http://schemas.microsoft.com/office/drawing/2014/main" id="{CEF00222-C189-450F-A79D-03FDB102BB7A}"/>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685800" y="2468592"/>
            <a:ext cx="4893214" cy="3205012"/>
          </a:xfrm>
          <a:prstGeom prst="rect">
            <a:avLst/>
          </a:prstGeom>
        </p:spPr>
      </p:pic>
      <p:sp>
        <p:nvSpPr>
          <p:cNvPr id="3" name="TextBox 2">
            <a:extLst>
              <a:ext uri="{FF2B5EF4-FFF2-40B4-BE49-F238E27FC236}">
                <a16:creationId xmlns:a16="http://schemas.microsoft.com/office/drawing/2014/main" id="{D4C97F52-AE46-45D6-91AB-A067F2AF370C}"/>
              </a:ext>
            </a:extLst>
          </p:cNvPr>
          <p:cNvSpPr txBox="1"/>
          <p:nvPr/>
        </p:nvSpPr>
        <p:spPr>
          <a:xfrm>
            <a:off x="5795164" y="1987731"/>
            <a:ext cx="49987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Graphical User Interface</a:t>
            </a:r>
          </a:p>
        </p:txBody>
      </p:sp>
      <p:pic>
        <p:nvPicPr>
          <p:cNvPr id="25" name="Picture 24" descr="A screenshot of a computer&#10;&#10;Description automatically generated with medium confidence">
            <a:extLst>
              <a:ext uri="{FF2B5EF4-FFF2-40B4-BE49-F238E27FC236}">
                <a16:creationId xmlns:a16="http://schemas.microsoft.com/office/drawing/2014/main" id="{A69D4E34-4F22-44BD-B61A-0D8BE797585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733341" y="2482096"/>
            <a:ext cx="5683959" cy="3197226"/>
          </a:xfrm>
          <a:prstGeom prst="rect">
            <a:avLst/>
          </a:prstGeom>
        </p:spPr>
      </p:pic>
      <p:pic>
        <p:nvPicPr>
          <p:cNvPr id="26" name="Picture 25">
            <a:extLst>
              <a:ext uri="{FF2B5EF4-FFF2-40B4-BE49-F238E27FC236}">
                <a16:creationId xmlns:a16="http://schemas.microsoft.com/office/drawing/2014/main" id="{723886B3-0B30-4655-927D-36FAA42FC8A3}"/>
              </a:ext>
            </a:extLst>
          </p:cNvPr>
          <p:cNvPicPr>
            <a:picLocks noChangeAspect="1"/>
          </p:cNvPicPr>
          <p:nvPr/>
        </p:nvPicPr>
        <p:blipFill>
          <a:blip r:embed="rId4"/>
          <a:stretch>
            <a:fillRect/>
          </a:stretch>
        </p:blipFill>
        <p:spPr>
          <a:xfrm>
            <a:off x="7697260" y="5934611"/>
            <a:ext cx="4008384" cy="760484"/>
          </a:xfrm>
          <a:prstGeom prst="rect">
            <a:avLst/>
          </a:prstGeom>
        </p:spPr>
      </p:pic>
      <p:pic>
        <p:nvPicPr>
          <p:cNvPr id="27" name="Picture 26">
            <a:extLst>
              <a:ext uri="{FF2B5EF4-FFF2-40B4-BE49-F238E27FC236}">
                <a16:creationId xmlns:a16="http://schemas.microsoft.com/office/drawing/2014/main" id="{7D14269C-6491-4AF9-BB1C-95C4B76245A1}"/>
              </a:ext>
            </a:extLst>
          </p:cNvPr>
          <p:cNvPicPr>
            <a:picLocks noChangeAspect="1"/>
          </p:cNvPicPr>
          <p:nvPr/>
        </p:nvPicPr>
        <p:blipFill>
          <a:blip r:embed="rId5"/>
          <a:stretch>
            <a:fillRect/>
          </a:stretch>
        </p:blipFill>
        <p:spPr>
          <a:xfrm>
            <a:off x="1168388" y="5673604"/>
            <a:ext cx="1664568" cy="1103334"/>
          </a:xfrm>
          <a:prstGeom prst="rect">
            <a:avLst/>
          </a:prstGeom>
        </p:spPr>
      </p:pic>
    </p:spTree>
    <p:extLst>
      <p:ext uri="{BB962C8B-B14F-4D97-AF65-F5344CB8AC3E}">
        <p14:creationId xmlns:p14="http://schemas.microsoft.com/office/powerpoint/2010/main" val="15470333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913A6CB-F73B-400E-A2E5-624F83371BBA}"/>
              </a:ext>
            </a:extLst>
          </p:cNvPr>
          <p:cNvSpPr>
            <a:spLocks noGrp="1"/>
          </p:cNvSpPr>
          <p:nvPr>
            <p:ph type="title"/>
          </p:nvPr>
        </p:nvSpPr>
        <p:spPr>
          <a:xfrm>
            <a:off x="643467" y="321734"/>
            <a:ext cx="10905066" cy="1135737"/>
          </a:xfrm>
        </p:spPr>
        <p:txBody>
          <a:bodyPr vert="horz" lIns="91440" tIns="45720" rIns="91440" bIns="45720" rtlCol="0" anchor="ctr">
            <a:normAutofit/>
          </a:bodyPr>
          <a:lstStyle/>
          <a:p>
            <a:pPr algn="l"/>
            <a:r>
              <a:rPr lang="en-US" sz="3600" kern="1200">
                <a:solidFill>
                  <a:schemeClr val="tx1"/>
                </a:solidFill>
                <a:latin typeface="+mj-lt"/>
                <a:ea typeface="+mj-ea"/>
                <a:cs typeface="+mj-cs"/>
              </a:rPr>
              <a:t>What is a Linux Distribution?</a:t>
            </a:r>
          </a:p>
        </p:txBody>
      </p:sp>
      <p:sp>
        <p:nvSpPr>
          <p:cNvPr id="4" name="Content Placeholder 3">
            <a:extLst>
              <a:ext uri="{FF2B5EF4-FFF2-40B4-BE49-F238E27FC236}">
                <a16:creationId xmlns:a16="http://schemas.microsoft.com/office/drawing/2014/main" id="{E06677BF-1955-43F0-8A43-DCB88B97CA62}"/>
              </a:ext>
            </a:extLst>
          </p:cNvPr>
          <p:cNvSpPr>
            <a:spLocks noGrp="1"/>
          </p:cNvSpPr>
          <p:nvPr>
            <p:ph sz="half" idx="2"/>
          </p:nvPr>
        </p:nvSpPr>
        <p:spPr>
          <a:xfrm>
            <a:off x="643469" y="1782981"/>
            <a:ext cx="4008384" cy="4393982"/>
          </a:xfrm>
        </p:spPr>
        <p:txBody>
          <a:bodyPr vert="horz" lIns="91440" tIns="45720" rIns="91440" bIns="45720" rtlCol="0">
            <a:normAutofit/>
          </a:bodyPr>
          <a:lstStyle/>
          <a:p>
            <a:r>
              <a:rPr lang="en-US" sz="2000"/>
              <a:t>A Distribution is a series of packages bundled together by a group of maintainers.</a:t>
            </a:r>
          </a:p>
          <a:p>
            <a:r>
              <a:rPr lang="en-US" sz="2000"/>
              <a:t>The packages and the kernel (heart) make up a Distribution.</a:t>
            </a:r>
          </a:p>
          <a:p>
            <a:r>
              <a:rPr lang="en-US" sz="2000"/>
              <a:t>Some Distributions are maintained by companies (Debian, Ubuntu, Red Hat, Oracle, SuSE)</a:t>
            </a:r>
          </a:p>
        </p:txBody>
      </p:sp>
      <p:grpSp>
        <p:nvGrpSpPr>
          <p:cNvPr id="21"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6" name="Picture 2" descr="http://www.muylinux.com/wp-content/uploads/2009/04/logos-distros.jpg">
            <a:extLst>
              <a:ext uri="{FF2B5EF4-FFF2-40B4-BE49-F238E27FC236}">
                <a16:creationId xmlns:a16="http://schemas.microsoft.com/office/drawing/2014/main" id="{48682887-DF29-4471-BE89-D40CCF77022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95320" y="2377174"/>
            <a:ext cx="6253212" cy="3173505"/>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 name="Slide Number Placeholder 4">
            <a:extLst>
              <a:ext uri="{FF2B5EF4-FFF2-40B4-BE49-F238E27FC236}">
                <a16:creationId xmlns:a16="http://schemas.microsoft.com/office/drawing/2014/main" id="{07B47B07-6DEF-468B-B486-14686C128715}"/>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01006E07-3F7C-E942-9F7B-20A0B1D4DF2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3" name="Picture 22">
            <a:extLst>
              <a:ext uri="{FF2B5EF4-FFF2-40B4-BE49-F238E27FC236}">
                <a16:creationId xmlns:a16="http://schemas.microsoft.com/office/drawing/2014/main" id="{C3D5CDDD-9CB1-4556-BF9F-679A2D225422}"/>
              </a:ext>
            </a:extLst>
          </p:cNvPr>
          <p:cNvPicPr>
            <a:picLocks noChangeAspect="1"/>
          </p:cNvPicPr>
          <p:nvPr/>
        </p:nvPicPr>
        <p:blipFill>
          <a:blip r:embed="rId3"/>
          <a:stretch>
            <a:fillRect/>
          </a:stretch>
        </p:blipFill>
        <p:spPr>
          <a:xfrm>
            <a:off x="7697260" y="5934611"/>
            <a:ext cx="4008384" cy="760484"/>
          </a:xfrm>
          <a:prstGeom prst="rect">
            <a:avLst/>
          </a:prstGeom>
        </p:spPr>
      </p:pic>
      <p:pic>
        <p:nvPicPr>
          <p:cNvPr id="24" name="Picture 23">
            <a:extLst>
              <a:ext uri="{FF2B5EF4-FFF2-40B4-BE49-F238E27FC236}">
                <a16:creationId xmlns:a16="http://schemas.microsoft.com/office/drawing/2014/main" id="{66AADE91-A491-45BF-904F-3A920009B762}"/>
              </a:ext>
            </a:extLst>
          </p:cNvPr>
          <p:cNvPicPr>
            <a:picLocks noChangeAspect="1"/>
          </p:cNvPicPr>
          <p:nvPr/>
        </p:nvPicPr>
        <p:blipFill>
          <a:blip r:embed="rId4"/>
          <a:stretch>
            <a:fillRect/>
          </a:stretch>
        </p:blipFill>
        <p:spPr>
          <a:xfrm>
            <a:off x="1168388" y="5673604"/>
            <a:ext cx="1664568" cy="1103334"/>
          </a:xfrm>
          <a:prstGeom prst="rect">
            <a:avLst/>
          </a:prstGeom>
        </p:spPr>
      </p:pic>
    </p:spTree>
    <p:extLst>
      <p:ext uri="{BB962C8B-B14F-4D97-AF65-F5344CB8AC3E}">
        <p14:creationId xmlns:p14="http://schemas.microsoft.com/office/powerpoint/2010/main" val="98400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913A6CB-F73B-400E-A2E5-624F83371BBA}"/>
              </a:ext>
            </a:extLst>
          </p:cNvPr>
          <p:cNvSpPr>
            <a:spLocks noGrp="1"/>
          </p:cNvSpPr>
          <p:nvPr>
            <p:ph type="title"/>
          </p:nvPr>
        </p:nvSpPr>
        <p:spPr>
          <a:xfrm>
            <a:off x="643467" y="321734"/>
            <a:ext cx="10905066" cy="1135737"/>
          </a:xfrm>
        </p:spPr>
        <p:txBody>
          <a:bodyPr vert="horz" lIns="91440" tIns="45720" rIns="91440" bIns="45720" rtlCol="0" anchor="ctr">
            <a:normAutofit/>
          </a:bodyPr>
          <a:lstStyle/>
          <a:p>
            <a:pPr algn="l"/>
            <a:r>
              <a:rPr lang="en-US" sz="3600" kern="1200" dirty="0">
                <a:solidFill>
                  <a:schemeClr val="tx1"/>
                </a:solidFill>
                <a:latin typeface="+mj-lt"/>
                <a:ea typeface="+mj-ea"/>
                <a:cs typeface="+mj-cs"/>
              </a:rPr>
              <a:t>Simple Linux Command Reference</a:t>
            </a:r>
          </a:p>
        </p:txBody>
      </p:sp>
      <p:sp>
        <p:nvSpPr>
          <p:cNvPr id="4" name="Content Placeholder 3">
            <a:extLst>
              <a:ext uri="{FF2B5EF4-FFF2-40B4-BE49-F238E27FC236}">
                <a16:creationId xmlns:a16="http://schemas.microsoft.com/office/drawing/2014/main" id="{E06677BF-1955-43F0-8A43-DCB88B97CA62}"/>
              </a:ext>
            </a:extLst>
          </p:cNvPr>
          <p:cNvSpPr>
            <a:spLocks noGrp="1"/>
          </p:cNvSpPr>
          <p:nvPr>
            <p:ph sz="half" idx="2"/>
          </p:nvPr>
        </p:nvSpPr>
        <p:spPr>
          <a:xfrm>
            <a:off x="643468" y="1782981"/>
            <a:ext cx="4957231" cy="4393982"/>
          </a:xfrm>
        </p:spPr>
        <p:txBody>
          <a:bodyPr vert="horz" lIns="91440" tIns="45720" rIns="91440" bIns="45720" rtlCol="0">
            <a:normAutofit/>
          </a:bodyPr>
          <a:lstStyle/>
          <a:p>
            <a:r>
              <a:rPr lang="en-US" sz="2000" b="1" dirty="0"/>
              <a:t>ls</a:t>
            </a:r>
            <a:r>
              <a:rPr lang="en-US" sz="2000" dirty="0"/>
              <a:t> : Lists the files in a directory</a:t>
            </a:r>
          </a:p>
          <a:p>
            <a:r>
              <a:rPr lang="en-US" sz="2000" b="1" dirty="0"/>
              <a:t>cd</a:t>
            </a:r>
            <a:r>
              <a:rPr lang="en-US" sz="2000" dirty="0"/>
              <a:t> : change directory</a:t>
            </a:r>
          </a:p>
          <a:p>
            <a:r>
              <a:rPr lang="en-US" sz="2000" b="1" dirty="0" err="1"/>
              <a:t>pwd</a:t>
            </a:r>
            <a:r>
              <a:rPr lang="en-US" sz="2000" dirty="0"/>
              <a:t> : shows the present working directory</a:t>
            </a:r>
          </a:p>
          <a:p>
            <a:r>
              <a:rPr lang="en-US" sz="2000" b="1" dirty="0"/>
              <a:t>cat</a:t>
            </a:r>
            <a:r>
              <a:rPr lang="en-US" sz="2000" dirty="0"/>
              <a:t> : concatenates a file – or displays it to the screen</a:t>
            </a:r>
          </a:p>
          <a:p>
            <a:r>
              <a:rPr lang="en-US" sz="2000" b="1" dirty="0"/>
              <a:t>less / more </a:t>
            </a:r>
            <a:r>
              <a:rPr lang="en-US" sz="2000" dirty="0"/>
              <a:t>: pagination of output</a:t>
            </a:r>
          </a:p>
          <a:p>
            <a:r>
              <a:rPr lang="en-US" sz="2000" b="1" dirty="0"/>
              <a:t>tar</a:t>
            </a:r>
            <a:r>
              <a:rPr lang="en-US" sz="2000" dirty="0"/>
              <a:t> : Tape </a:t>
            </a:r>
            <a:r>
              <a:rPr lang="en-US" sz="2000" dirty="0" err="1"/>
              <a:t>ARchive</a:t>
            </a:r>
            <a:r>
              <a:rPr lang="en-US" sz="2000" dirty="0"/>
              <a:t>.  Old backup software, now used as a primitive way to package files.</a:t>
            </a:r>
          </a:p>
          <a:p>
            <a:r>
              <a:rPr lang="en-US" sz="2000" b="1" dirty="0"/>
              <a:t>cp / rm / mv </a:t>
            </a:r>
            <a:r>
              <a:rPr lang="en-US" sz="2000" dirty="0"/>
              <a:t>: copy, remove and move a file</a:t>
            </a:r>
          </a:p>
        </p:txBody>
      </p:sp>
      <p:grpSp>
        <p:nvGrpSpPr>
          <p:cNvPr id="21"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 name="Slide Number Placeholder 4">
            <a:extLst>
              <a:ext uri="{FF2B5EF4-FFF2-40B4-BE49-F238E27FC236}">
                <a16:creationId xmlns:a16="http://schemas.microsoft.com/office/drawing/2014/main" id="{07B47B07-6DEF-468B-B486-14686C128715}"/>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01006E07-3F7C-E942-9F7B-20A0B1D4DF2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3" name="Content Placeholder 3">
            <a:extLst>
              <a:ext uri="{FF2B5EF4-FFF2-40B4-BE49-F238E27FC236}">
                <a16:creationId xmlns:a16="http://schemas.microsoft.com/office/drawing/2014/main" id="{227F54CD-C9EB-4D86-B298-87780DD71127}"/>
              </a:ext>
            </a:extLst>
          </p:cNvPr>
          <p:cNvSpPr txBox="1">
            <a:spLocks/>
          </p:cNvSpPr>
          <p:nvPr/>
        </p:nvSpPr>
        <p:spPr>
          <a:xfrm>
            <a:off x="6096000" y="1813362"/>
            <a:ext cx="5219700"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compress / </a:t>
            </a:r>
            <a:r>
              <a:rPr kumimoji="0" lang="en-US" sz="2000" b="1" i="0" u="none" strike="noStrike" kern="1200" cap="none" spc="0" normalizeH="0" baseline="0" noProof="0" dirty="0" err="1">
                <a:ln>
                  <a:noFill/>
                </a:ln>
                <a:solidFill>
                  <a:prstClr val="black"/>
                </a:solidFill>
                <a:effectLst/>
                <a:uLnTx/>
                <a:uFillTx/>
                <a:latin typeface="Calibri" panose="020F0502020204030204"/>
                <a:ea typeface="+mn-ea"/>
                <a:cs typeface="+mn-cs"/>
              </a:rPr>
              <a:t>gzip</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 bzip2 / xv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compression tools to make files smaller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touch</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 create a file or change its timestamp</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err="1">
                <a:ln>
                  <a:noFill/>
                </a:ln>
                <a:solidFill>
                  <a:prstClr val="black"/>
                </a:solidFill>
                <a:effectLst/>
                <a:uLnTx/>
                <a:uFillTx/>
                <a:latin typeface="Calibri" panose="020F0502020204030204"/>
                <a:ea typeface="+mn-ea"/>
                <a:cs typeface="+mn-cs"/>
              </a:rPr>
              <a:t>useradd</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 create users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err="1">
                <a:ln>
                  <a:noFill/>
                </a:ln>
                <a:solidFill>
                  <a:prstClr val="black"/>
                </a:solidFill>
                <a:effectLst/>
                <a:uLnTx/>
                <a:uFillTx/>
                <a:latin typeface="Calibri" panose="020F0502020204030204"/>
                <a:ea typeface="+mn-ea"/>
                <a:cs typeface="+mn-cs"/>
              </a:rPr>
              <a:t>chown</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2000" b="1" i="0" u="none" strike="noStrike" kern="1200" cap="none" spc="0" normalizeH="0" baseline="0" noProof="0" dirty="0" err="1">
                <a:ln>
                  <a:noFill/>
                </a:ln>
                <a:solidFill>
                  <a:prstClr val="black"/>
                </a:solidFill>
                <a:effectLst/>
                <a:uLnTx/>
                <a:uFillTx/>
                <a:latin typeface="Calibri" panose="020F0502020204030204"/>
                <a:ea typeface="+mn-ea"/>
                <a:cs typeface="+mn-cs"/>
              </a:rPr>
              <a:t>chgrp</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change owner and group permissions on a file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awk / sed / grep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modification of data in files or on the screen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echo</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 repeats a command to the screen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Pipes “|, &lt;, &gt;”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allow redirection of data between processes</a:t>
            </a:r>
          </a:p>
        </p:txBody>
      </p:sp>
      <p:pic>
        <p:nvPicPr>
          <p:cNvPr id="15" name="Picture 14">
            <a:extLst>
              <a:ext uri="{FF2B5EF4-FFF2-40B4-BE49-F238E27FC236}">
                <a16:creationId xmlns:a16="http://schemas.microsoft.com/office/drawing/2014/main" id="{A5491ACD-10A3-49EC-9468-9C4000527787}"/>
              </a:ext>
            </a:extLst>
          </p:cNvPr>
          <p:cNvPicPr>
            <a:picLocks noChangeAspect="1"/>
          </p:cNvPicPr>
          <p:nvPr/>
        </p:nvPicPr>
        <p:blipFill>
          <a:blip r:embed="rId2"/>
          <a:stretch>
            <a:fillRect/>
          </a:stretch>
        </p:blipFill>
        <p:spPr>
          <a:xfrm>
            <a:off x="7697260" y="5934611"/>
            <a:ext cx="4008384" cy="760484"/>
          </a:xfrm>
          <a:prstGeom prst="rect">
            <a:avLst/>
          </a:prstGeom>
        </p:spPr>
      </p:pic>
      <p:pic>
        <p:nvPicPr>
          <p:cNvPr id="16" name="Picture 15">
            <a:extLst>
              <a:ext uri="{FF2B5EF4-FFF2-40B4-BE49-F238E27FC236}">
                <a16:creationId xmlns:a16="http://schemas.microsoft.com/office/drawing/2014/main" id="{BC114BBD-FE49-4FE3-8928-BEC3C00BF16A}"/>
              </a:ext>
            </a:extLst>
          </p:cNvPr>
          <p:cNvPicPr>
            <a:picLocks noChangeAspect="1"/>
          </p:cNvPicPr>
          <p:nvPr/>
        </p:nvPicPr>
        <p:blipFill>
          <a:blip r:embed="rId3"/>
          <a:stretch>
            <a:fillRect/>
          </a:stretch>
        </p:blipFill>
        <p:spPr>
          <a:xfrm>
            <a:off x="1168388" y="5673604"/>
            <a:ext cx="1664568" cy="1103334"/>
          </a:xfrm>
          <a:prstGeom prst="rect">
            <a:avLst/>
          </a:prstGeom>
        </p:spPr>
      </p:pic>
    </p:spTree>
    <p:extLst>
      <p:ext uri="{BB962C8B-B14F-4D97-AF65-F5344CB8AC3E}">
        <p14:creationId xmlns:p14="http://schemas.microsoft.com/office/powerpoint/2010/main" val="3083457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913A6CB-F73B-400E-A2E5-624F83371BBA}"/>
              </a:ext>
            </a:extLst>
          </p:cNvPr>
          <p:cNvSpPr>
            <a:spLocks noGrp="1"/>
          </p:cNvSpPr>
          <p:nvPr>
            <p:ph type="title"/>
          </p:nvPr>
        </p:nvSpPr>
        <p:spPr>
          <a:xfrm>
            <a:off x="643467" y="321734"/>
            <a:ext cx="10905066" cy="1135737"/>
          </a:xfrm>
        </p:spPr>
        <p:txBody>
          <a:bodyPr vert="horz" lIns="91440" tIns="45720" rIns="91440" bIns="45720" rtlCol="0" anchor="ctr">
            <a:normAutofit/>
          </a:bodyPr>
          <a:lstStyle/>
          <a:p>
            <a:pPr algn="l"/>
            <a:r>
              <a:rPr lang="en-US" sz="3600" kern="1200" dirty="0">
                <a:solidFill>
                  <a:schemeClr val="tx1"/>
                </a:solidFill>
                <a:latin typeface="+mj-lt"/>
                <a:ea typeface="+mj-ea"/>
                <a:cs typeface="+mj-cs"/>
              </a:rPr>
              <a:t>What can you do with Linux?</a:t>
            </a:r>
          </a:p>
        </p:txBody>
      </p:sp>
      <p:sp>
        <p:nvSpPr>
          <p:cNvPr id="4" name="Content Placeholder 3">
            <a:extLst>
              <a:ext uri="{FF2B5EF4-FFF2-40B4-BE49-F238E27FC236}">
                <a16:creationId xmlns:a16="http://schemas.microsoft.com/office/drawing/2014/main" id="{E06677BF-1955-43F0-8A43-DCB88B97CA62}"/>
              </a:ext>
            </a:extLst>
          </p:cNvPr>
          <p:cNvSpPr>
            <a:spLocks noGrp="1"/>
          </p:cNvSpPr>
          <p:nvPr>
            <p:ph sz="half" idx="2"/>
          </p:nvPr>
        </p:nvSpPr>
        <p:spPr>
          <a:xfrm>
            <a:off x="643468" y="1782981"/>
            <a:ext cx="4957231" cy="4393982"/>
          </a:xfrm>
        </p:spPr>
        <p:txBody>
          <a:bodyPr vert="horz" lIns="91440" tIns="45720" rIns="91440" bIns="45720" rtlCol="0">
            <a:normAutofit/>
          </a:bodyPr>
          <a:lstStyle/>
          <a:p>
            <a:r>
              <a:rPr lang="en-US" sz="2000" dirty="0"/>
              <a:t>Android Cell Phones</a:t>
            </a:r>
          </a:p>
          <a:p>
            <a:r>
              <a:rPr lang="en-US" sz="2000" dirty="0"/>
              <a:t>Super Computers</a:t>
            </a:r>
          </a:p>
          <a:p>
            <a:r>
              <a:rPr lang="en-US" sz="2000" dirty="0"/>
              <a:t>Microcomputers</a:t>
            </a:r>
          </a:p>
          <a:p>
            <a:r>
              <a:rPr lang="en-US" sz="2000" dirty="0"/>
              <a:t>Web Services</a:t>
            </a:r>
          </a:p>
          <a:p>
            <a:r>
              <a:rPr lang="en-US" sz="2000" dirty="0"/>
              <a:t>Data Processing</a:t>
            </a:r>
          </a:p>
          <a:p>
            <a:r>
              <a:rPr lang="en-US" sz="2000" dirty="0"/>
              <a:t>AI/ML</a:t>
            </a:r>
          </a:p>
          <a:p>
            <a:r>
              <a:rPr lang="en-US" sz="2000" dirty="0"/>
              <a:t>Cloud Servers</a:t>
            </a:r>
          </a:p>
          <a:p>
            <a:r>
              <a:rPr lang="en-US" sz="2000" dirty="0"/>
              <a:t>Databases</a:t>
            </a:r>
          </a:p>
        </p:txBody>
      </p:sp>
      <p:grpSp>
        <p:nvGrpSpPr>
          <p:cNvPr id="21"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 name="Slide Number Placeholder 4">
            <a:extLst>
              <a:ext uri="{FF2B5EF4-FFF2-40B4-BE49-F238E27FC236}">
                <a16:creationId xmlns:a16="http://schemas.microsoft.com/office/drawing/2014/main" id="{07B47B07-6DEF-468B-B486-14686C128715}"/>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01006E07-3F7C-E942-9F7B-20A0B1D4DF2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3" name="Content Placeholder 3">
            <a:extLst>
              <a:ext uri="{FF2B5EF4-FFF2-40B4-BE49-F238E27FC236}">
                <a16:creationId xmlns:a16="http://schemas.microsoft.com/office/drawing/2014/main" id="{227F54CD-C9EB-4D86-B298-87780DD71127}"/>
              </a:ext>
            </a:extLst>
          </p:cNvPr>
          <p:cNvSpPr txBox="1">
            <a:spLocks/>
          </p:cNvSpPr>
          <p:nvPr/>
        </p:nvSpPr>
        <p:spPr>
          <a:xfrm>
            <a:off x="6096000" y="1813362"/>
            <a:ext cx="5219700"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Game Consoles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Graphics Design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Video Authoring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Embedded Systems</a:t>
            </a:r>
          </a:p>
        </p:txBody>
      </p:sp>
      <p:pic>
        <p:nvPicPr>
          <p:cNvPr id="15" name="Picture 14">
            <a:extLst>
              <a:ext uri="{FF2B5EF4-FFF2-40B4-BE49-F238E27FC236}">
                <a16:creationId xmlns:a16="http://schemas.microsoft.com/office/drawing/2014/main" id="{E213C4DE-C725-4553-9B01-4F13BB4B8BB3}"/>
              </a:ext>
            </a:extLst>
          </p:cNvPr>
          <p:cNvPicPr>
            <a:picLocks noChangeAspect="1"/>
          </p:cNvPicPr>
          <p:nvPr/>
        </p:nvPicPr>
        <p:blipFill>
          <a:blip r:embed="rId2"/>
          <a:stretch>
            <a:fillRect/>
          </a:stretch>
        </p:blipFill>
        <p:spPr>
          <a:xfrm>
            <a:off x="7697260" y="5934611"/>
            <a:ext cx="4008384" cy="760484"/>
          </a:xfrm>
          <a:prstGeom prst="rect">
            <a:avLst/>
          </a:prstGeom>
        </p:spPr>
      </p:pic>
      <p:pic>
        <p:nvPicPr>
          <p:cNvPr id="16" name="Picture 15">
            <a:extLst>
              <a:ext uri="{FF2B5EF4-FFF2-40B4-BE49-F238E27FC236}">
                <a16:creationId xmlns:a16="http://schemas.microsoft.com/office/drawing/2014/main" id="{F444CC1F-A7AA-433C-87B0-3007F9138BAA}"/>
              </a:ext>
            </a:extLst>
          </p:cNvPr>
          <p:cNvPicPr>
            <a:picLocks noChangeAspect="1"/>
          </p:cNvPicPr>
          <p:nvPr/>
        </p:nvPicPr>
        <p:blipFill>
          <a:blip r:embed="rId3"/>
          <a:stretch>
            <a:fillRect/>
          </a:stretch>
        </p:blipFill>
        <p:spPr>
          <a:xfrm>
            <a:off x="1168388" y="5673604"/>
            <a:ext cx="1664568" cy="1103334"/>
          </a:xfrm>
          <a:prstGeom prst="rect">
            <a:avLst/>
          </a:prstGeom>
        </p:spPr>
      </p:pic>
      <p:pic>
        <p:nvPicPr>
          <p:cNvPr id="6" name="Picture 5" descr="A person in a suit&#10;&#10;Description automatically generated with medium confidence">
            <a:extLst>
              <a:ext uri="{FF2B5EF4-FFF2-40B4-BE49-F238E27FC236}">
                <a16:creationId xmlns:a16="http://schemas.microsoft.com/office/drawing/2014/main" id="{45813A2D-6CD8-42A6-8FA6-AE7E16B454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7300" y="3559053"/>
            <a:ext cx="2794003" cy="2732461"/>
          </a:xfrm>
          <a:prstGeom prst="rect">
            <a:avLst/>
          </a:prstGeom>
        </p:spPr>
      </p:pic>
    </p:spTree>
    <p:extLst>
      <p:ext uri="{BB962C8B-B14F-4D97-AF65-F5344CB8AC3E}">
        <p14:creationId xmlns:p14="http://schemas.microsoft.com/office/powerpoint/2010/main" val="470599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E5E1E7-E2B4-41CE-BFB9-C489AA447BE2}"/>
              </a:ext>
            </a:extLst>
          </p:cNvPr>
          <p:cNvSpPr>
            <a:spLocks noGrp="1"/>
          </p:cNvSpPr>
          <p:nvPr>
            <p:ph type="title"/>
          </p:nvPr>
        </p:nvSpPr>
        <p:spPr/>
        <p:txBody>
          <a:bodyPr/>
          <a:lstStyle/>
          <a:p>
            <a:r>
              <a:rPr lang="en-US" sz="6000" dirty="0"/>
              <a:t>Wireshark Lab</a:t>
            </a:r>
            <a:br>
              <a:rPr lang="en-US" sz="6000" dirty="0"/>
            </a:br>
            <a:endParaRPr lang="en-US" dirty="0"/>
          </a:p>
        </p:txBody>
      </p:sp>
      <p:sp>
        <p:nvSpPr>
          <p:cNvPr id="6" name="Text Placeholder 5">
            <a:extLst>
              <a:ext uri="{FF2B5EF4-FFF2-40B4-BE49-F238E27FC236}">
                <a16:creationId xmlns:a16="http://schemas.microsoft.com/office/drawing/2014/main" id="{3EF28439-F211-4473-897D-B693D9DA158D}"/>
              </a:ext>
            </a:extLst>
          </p:cNvPr>
          <p:cNvSpPr>
            <a:spLocks noGrp="1"/>
          </p:cNvSpPr>
          <p:nvPr>
            <p:ph type="body" idx="1"/>
          </p:nvPr>
        </p:nvSpPr>
        <p:spPr/>
        <p:txBody>
          <a:bodyPr/>
          <a:lstStyle/>
          <a:p>
            <a:r>
              <a:rPr lang="en-US" dirty="0"/>
              <a:t>Dr. Shannon Beck</a:t>
            </a:r>
          </a:p>
          <a:p>
            <a:r>
              <a:rPr lang="en-US" sz="2400" dirty="0"/>
              <a:t>1:00 – 2:00</a:t>
            </a:r>
            <a:endParaRPr lang="en-US" dirty="0"/>
          </a:p>
        </p:txBody>
      </p:sp>
      <p:pic>
        <p:nvPicPr>
          <p:cNvPr id="5124" name="Picture 4" descr="10 Silly Data Center Memes | Network Computing">
            <a:extLst>
              <a:ext uri="{FF2B5EF4-FFF2-40B4-BE49-F238E27FC236}">
                <a16:creationId xmlns:a16="http://schemas.microsoft.com/office/drawing/2014/main" id="{634F7DB4-5627-4484-BB02-B025D1973A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1535" y="874712"/>
            <a:ext cx="5891098" cy="4578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894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CB7A1-CA0E-4E23-8CBC-F8AAE97476F7}"/>
              </a:ext>
            </a:extLst>
          </p:cNvPr>
          <p:cNvSpPr>
            <a:spLocks noGrp="1"/>
          </p:cNvSpPr>
          <p:nvPr>
            <p:ph type="ctrTitle"/>
          </p:nvPr>
        </p:nvSpPr>
        <p:spPr/>
        <p:txBody>
          <a:bodyPr/>
          <a:lstStyle/>
          <a:p>
            <a:r>
              <a:rPr lang="en-US" dirty="0"/>
              <a:t>Introduction to Networks and Wireshark</a:t>
            </a:r>
          </a:p>
        </p:txBody>
      </p:sp>
      <p:sp>
        <p:nvSpPr>
          <p:cNvPr id="3" name="Subtitle 2">
            <a:extLst>
              <a:ext uri="{FF2B5EF4-FFF2-40B4-BE49-F238E27FC236}">
                <a16:creationId xmlns:a16="http://schemas.microsoft.com/office/drawing/2014/main" id="{94C2F085-2B99-4B46-A85F-9F522232D2B0}"/>
              </a:ext>
            </a:extLst>
          </p:cNvPr>
          <p:cNvSpPr>
            <a:spLocks noGrp="1"/>
          </p:cNvSpPr>
          <p:nvPr>
            <p:ph type="subTitle" idx="1"/>
          </p:nvPr>
        </p:nvSpPr>
        <p:spPr/>
        <p:txBody>
          <a:bodyPr/>
          <a:lstStyle/>
          <a:p>
            <a:r>
              <a:rPr lang="en-US" dirty="0"/>
              <a:t>Overview of Networking </a:t>
            </a:r>
          </a:p>
        </p:txBody>
      </p:sp>
    </p:spTree>
    <p:extLst>
      <p:ext uri="{BB962C8B-B14F-4D97-AF65-F5344CB8AC3E}">
        <p14:creationId xmlns:p14="http://schemas.microsoft.com/office/powerpoint/2010/main" val="1457014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Agenda</a:t>
            </a:r>
          </a:p>
        </p:txBody>
      </p:sp>
      <p:sp>
        <p:nvSpPr>
          <p:cNvPr id="3" name="Subtitle 2"/>
          <p:cNvSpPr>
            <a:spLocks noGrp="1"/>
          </p:cNvSpPr>
          <p:nvPr>
            <p:ph sz="half" idx="1"/>
          </p:nvPr>
        </p:nvSpPr>
        <p:spPr>
          <a:xfrm>
            <a:off x="838200" y="1934485"/>
            <a:ext cx="5181600" cy="4351338"/>
          </a:xfrm>
        </p:spPr>
        <p:txBody>
          <a:bodyPr>
            <a:noAutofit/>
          </a:bodyPr>
          <a:lstStyle/>
          <a:p>
            <a:r>
              <a:rPr lang="en-US" sz="2400" dirty="0"/>
              <a:t>11-11:15: </a:t>
            </a:r>
            <a:r>
              <a:rPr lang="en-US" sz="2400" b="1" dirty="0"/>
              <a:t>Loyce</a:t>
            </a:r>
            <a:r>
              <a:rPr lang="en-US" sz="2400" dirty="0"/>
              <a:t> overview of workshop, the GenCyber program and other UMCG programs, events, degrees, certs for teachers</a:t>
            </a:r>
          </a:p>
          <a:p>
            <a:r>
              <a:rPr lang="en-US" sz="2400" dirty="0"/>
              <a:t>11:15-11:25: </a:t>
            </a:r>
            <a:r>
              <a:rPr lang="en-US" sz="2400" b="1" dirty="0"/>
              <a:t>Shannon </a:t>
            </a:r>
            <a:r>
              <a:rPr lang="en-US" sz="2400" dirty="0"/>
              <a:t>- Overview of the day, Agenda review, RPi review, lab kickoff</a:t>
            </a:r>
          </a:p>
          <a:p>
            <a:r>
              <a:rPr lang="en-US" sz="2400" dirty="0"/>
              <a:t>11:30-12:30: </a:t>
            </a:r>
            <a:r>
              <a:rPr lang="en-US" sz="2400" b="1" dirty="0"/>
              <a:t>Kim </a:t>
            </a:r>
            <a:r>
              <a:rPr lang="en-US" sz="2400" dirty="0"/>
              <a:t>- Intro to Linux Lab</a:t>
            </a:r>
          </a:p>
          <a:p>
            <a:r>
              <a:rPr lang="en-US" sz="2400" dirty="0"/>
              <a:t>12:30-1:00 -  Break for lunch</a:t>
            </a:r>
          </a:p>
          <a:p>
            <a:endParaRPr lang="en-US" sz="2400" dirty="0"/>
          </a:p>
        </p:txBody>
      </p:sp>
      <p:sp>
        <p:nvSpPr>
          <p:cNvPr id="5" name="Content Placeholder 4">
            <a:extLst>
              <a:ext uri="{FF2B5EF4-FFF2-40B4-BE49-F238E27FC236}">
                <a16:creationId xmlns:a16="http://schemas.microsoft.com/office/drawing/2014/main" id="{F73C1E03-9332-4ADD-B20B-AF09F21FC52B}"/>
              </a:ext>
            </a:extLst>
          </p:cNvPr>
          <p:cNvSpPr>
            <a:spLocks noGrp="1"/>
          </p:cNvSpPr>
          <p:nvPr>
            <p:ph sz="half" idx="2"/>
          </p:nvPr>
        </p:nvSpPr>
        <p:spPr>
          <a:xfrm>
            <a:off x="6172200" y="1956254"/>
            <a:ext cx="5181600" cy="4351338"/>
          </a:xfrm>
        </p:spPr>
        <p:txBody>
          <a:bodyPr>
            <a:normAutofit/>
          </a:bodyPr>
          <a:lstStyle/>
          <a:p>
            <a:r>
              <a:rPr lang="en-US" sz="2400" dirty="0"/>
              <a:t>1:00-2:00: </a:t>
            </a:r>
            <a:r>
              <a:rPr lang="en-US" sz="2400" b="1" dirty="0"/>
              <a:t>Shannon </a:t>
            </a:r>
            <a:r>
              <a:rPr lang="en-US" sz="2400" dirty="0"/>
              <a:t>- Wireshark lab</a:t>
            </a:r>
          </a:p>
          <a:p>
            <a:r>
              <a:rPr lang="en-US" sz="2400" dirty="0"/>
              <a:t>2:00-2:15 Break</a:t>
            </a:r>
          </a:p>
          <a:p>
            <a:r>
              <a:rPr lang="en-US" sz="2400" dirty="0"/>
              <a:t>2:15-3:15 </a:t>
            </a:r>
            <a:r>
              <a:rPr lang="en-US" sz="2400" b="1" dirty="0"/>
              <a:t>Jonathan </a:t>
            </a:r>
            <a:r>
              <a:rPr lang="en-US" sz="2400" dirty="0"/>
              <a:t>and password auditing </a:t>
            </a:r>
          </a:p>
          <a:p>
            <a:r>
              <a:rPr lang="en-US" sz="2400" dirty="0"/>
              <a:t>3:15-3:30 Wrap-up</a:t>
            </a:r>
          </a:p>
          <a:p>
            <a:pPr lvl="1"/>
            <a:r>
              <a:rPr lang="en-US" sz="2000" b="1" dirty="0"/>
              <a:t>Team </a:t>
            </a:r>
            <a:r>
              <a:rPr lang="en-US" sz="2000" dirty="0"/>
              <a:t>- answer any outstanding questions</a:t>
            </a:r>
          </a:p>
          <a:p>
            <a:pPr lvl="1"/>
            <a:r>
              <a:rPr lang="en-US" sz="2000" b="1" dirty="0"/>
              <a:t>Loyce </a:t>
            </a:r>
            <a:r>
              <a:rPr lang="en-US" sz="2000" dirty="0"/>
              <a:t>- discuss future sessions and requirements for program</a:t>
            </a:r>
          </a:p>
          <a:p>
            <a:pPr lvl="1"/>
            <a:r>
              <a:rPr lang="en-US" sz="2000" dirty="0"/>
              <a:t>Thank </a:t>
            </a:r>
            <a:r>
              <a:rPr lang="en-US" sz="2000" dirty="0" err="1"/>
              <a:t>you's</a:t>
            </a:r>
            <a:r>
              <a:rPr lang="en-US" sz="2000" dirty="0"/>
              <a: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170" y="118408"/>
            <a:ext cx="2659610" cy="1684166"/>
          </a:xfrm>
          <a:prstGeom prst="rect">
            <a:avLst/>
          </a:prstGeom>
        </p:spPr>
      </p:pic>
      <p:pic>
        <p:nvPicPr>
          <p:cNvPr id="7" name="Picture 6">
            <a:extLst>
              <a:ext uri="{FF2B5EF4-FFF2-40B4-BE49-F238E27FC236}">
                <a16:creationId xmlns:a16="http://schemas.microsoft.com/office/drawing/2014/main" id="{23D90437-AE69-4C33-AB47-37A43A271FCD}"/>
              </a:ext>
            </a:extLst>
          </p:cNvPr>
          <p:cNvPicPr>
            <a:picLocks noChangeAspect="1"/>
          </p:cNvPicPr>
          <p:nvPr/>
        </p:nvPicPr>
        <p:blipFill>
          <a:blip r:embed="rId3"/>
          <a:stretch>
            <a:fillRect/>
          </a:stretch>
        </p:blipFill>
        <p:spPr>
          <a:xfrm>
            <a:off x="7057554" y="5812594"/>
            <a:ext cx="3835733" cy="727728"/>
          </a:xfrm>
          <a:prstGeom prst="rect">
            <a:avLst/>
          </a:prstGeom>
        </p:spPr>
      </p:pic>
    </p:spTree>
    <p:extLst>
      <p:ext uri="{BB962C8B-B14F-4D97-AF65-F5344CB8AC3E}">
        <p14:creationId xmlns:p14="http://schemas.microsoft.com/office/powerpoint/2010/main" val="42916001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278D1-FB8F-490F-A6EF-FE0561AA6E8A}"/>
              </a:ext>
            </a:extLst>
          </p:cNvPr>
          <p:cNvSpPr>
            <a:spLocks noGrp="1"/>
          </p:cNvSpPr>
          <p:nvPr>
            <p:ph type="title"/>
          </p:nvPr>
        </p:nvSpPr>
        <p:spPr/>
        <p:txBody>
          <a:bodyPr/>
          <a:lstStyle/>
          <a:p>
            <a:r>
              <a:rPr lang="en-US" dirty="0"/>
              <a:t>What is a Network? </a:t>
            </a:r>
          </a:p>
        </p:txBody>
      </p:sp>
      <p:sp>
        <p:nvSpPr>
          <p:cNvPr id="4" name="Content Placeholder 2">
            <a:extLst>
              <a:ext uri="{FF2B5EF4-FFF2-40B4-BE49-F238E27FC236}">
                <a16:creationId xmlns:a16="http://schemas.microsoft.com/office/drawing/2014/main" id="{1084B971-ED41-4FED-9792-B953F6279BA0}"/>
              </a:ext>
            </a:extLst>
          </p:cNvPr>
          <p:cNvSpPr txBox="1">
            <a:spLocks/>
          </p:cNvSpPr>
          <p:nvPr/>
        </p:nvSpPr>
        <p:spPr>
          <a:xfrm>
            <a:off x="4284920" y="1825625"/>
            <a:ext cx="7254949"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When you connect two or more computers or devices, you have “networked” them together</a:t>
            </a:r>
          </a:p>
          <a:p>
            <a:endParaRPr lang="en-US"/>
          </a:p>
          <a:p>
            <a:r>
              <a:rPr lang="en-US" b="1"/>
              <a:t>Networks</a:t>
            </a:r>
            <a:r>
              <a:rPr lang="en-US"/>
              <a:t> can use wires and radio waves (wi-fi)</a:t>
            </a:r>
          </a:p>
          <a:p>
            <a:endParaRPr lang="en-US"/>
          </a:p>
          <a:p>
            <a:endParaRPr lang="en-US"/>
          </a:p>
          <a:p>
            <a:r>
              <a:rPr lang="en-US"/>
              <a:t>Usually, you want or need more than two devices talking to each other</a:t>
            </a:r>
          </a:p>
          <a:p>
            <a:pPr lvl="1"/>
            <a:r>
              <a:rPr lang="en-US"/>
              <a:t>Introduce more networking hardware to help</a:t>
            </a:r>
          </a:p>
          <a:p>
            <a:pPr lvl="1"/>
            <a:r>
              <a:rPr lang="en-US"/>
              <a:t>A </a:t>
            </a:r>
            <a:r>
              <a:rPr lang="en-US" b="1"/>
              <a:t>router</a:t>
            </a:r>
            <a:r>
              <a:rPr lang="en-US"/>
              <a:t> symbol shows both wired and wireless network</a:t>
            </a:r>
            <a:endParaRPr lang="en-US" dirty="0"/>
          </a:p>
        </p:txBody>
      </p:sp>
      <p:pic>
        <p:nvPicPr>
          <p:cNvPr id="5" name="Content Placeholder 4" descr="Laptop">
            <a:extLst>
              <a:ext uri="{FF2B5EF4-FFF2-40B4-BE49-F238E27FC236}">
                <a16:creationId xmlns:a16="http://schemas.microsoft.com/office/drawing/2014/main" id="{9C0A2B6B-34A8-4E0A-85CB-1D92506A37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3386" y="1594992"/>
            <a:ext cx="914400" cy="914400"/>
          </a:xfrm>
          <a:prstGeom prst="rect">
            <a:avLst/>
          </a:prstGeom>
        </p:spPr>
      </p:pic>
      <p:pic>
        <p:nvPicPr>
          <p:cNvPr id="6" name="Content Placeholder 4" descr="Laptop">
            <a:extLst>
              <a:ext uri="{FF2B5EF4-FFF2-40B4-BE49-F238E27FC236}">
                <a16:creationId xmlns:a16="http://schemas.microsoft.com/office/drawing/2014/main" id="{D2B58854-2704-4DC6-8BD8-BB5CDE8927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34854" y="1594992"/>
            <a:ext cx="914400" cy="914400"/>
          </a:xfrm>
          <a:prstGeom prst="rect">
            <a:avLst/>
          </a:prstGeom>
        </p:spPr>
      </p:pic>
      <p:pic>
        <p:nvPicPr>
          <p:cNvPr id="7" name="Graphic 6" descr="Internet">
            <a:extLst>
              <a:ext uri="{FF2B5EF4-FFF2-40B4-BE49-F238E27FC236}">
                <a16:creationId xmlns:a16="http://schemas.microsoft.com/office/drawing/2014/main" id="{B2CF1893-1A94-42FD-B366-261F5A6A09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386" y="2931133"/>
            <a:ext cx="914400" cy="914400"/>
          </a:xfrm>
          <a:prstGeom prst="rect">
            <a:avLst/>
          </a:prstGeom>
        </p:spPr>
      </p:pic>
      <p:pic>
        <p:nvPicPr>
          <p:cNvPr id="8" name="Graphic 7" descr="Internet">
            <a:extLst>
              <a:ext uri="{FF2B5EF4-FFF2-40B4-BE49-F238E27FC236}">
                <a16:creationId xmlns:a16="http://schemas.microsoft.com/office/drawing/2014/main" id="{339176CF-4BF2-4269-B480-78E1A791F9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45487" y="2931133"/>
            <a:ext cx="914400" cy="914400"/>
          </a:xfrm>
          <a:prstGeom prst="rect">
            <a:avLst/>
          </a:prstGeom>
        </p:spPr>
      </p:pic>
      <p:cxnSp>
        <p:nvCxnSpPr>
          <p:cNvPr id="9" name="Straight Connector 8">
            <a:extLst>
              <a:ext uri="{FF2B5EF4-FFF2-40B4-BE49-F238E27FC236}">
                <a16:creationId xmlns:a16="http://schemas.microsoft.com/office/drawing/2014/main" id="{E1C94CF0-9F64-4AE8-8E1F-9B58B76FD7BE}"/>
              </a:ext>
            </a:extLst>
          </p:cNvPr>
          <p:cNvCxnSpPr>
            <a:cxnSpLocks/>
          </p:cNvCxnSpPr>
          <p:nvPr/>
        </p:nvCxnSpPr>
        <p:spPr>
          <a:xfrm>
            <a:off x="1743740" y="3402417"/>
            <a:ext cx="839972" cy="0"/>
          </a:xfrm>
          <a:prstGeom prst="line">
            <a:avLst/>
          </a:prstGeom>
          <a:ln w="53975"/>
        </p:spPr>
        <p:style>
          <a:lnRef idx="3">
            <a:schemeClr val="accent1"/>
          </a:lnRef>
          <a:fillRef idx="0">
            <a:schemeClr val="accent1"/>
          </a:fillRef>
          <a:effectRef idx="2">
            <a:schemeClr val="accent1"/>
          </a:effectRef>
          <a:fontRef idx="minor">
            <a:schemeClr val="tx1"/>
          </a:fontRef>
        </p:style>
      </p:cxnSp>
      <p:pic>
        <p:nvPicPr>
          <p:cNvPr id="10" name="Graphic 9" descr="Internet">
            <a:extLst>
              <a:ext uri="{FF2B5EF4-FFF2-40B4-BE49-F238E27FC236}">
                <a16:creationId xmlns:a16="http://schemas.microsoft.com/office/drawing/2014/main" id="{78A7EAD6-6BE7-4735-87BF-C43BD612EA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2753" y="4387684"/>
            <a:ext cx="914400" cy="914400"/>
          </a:xfrm>
          <a:prstGeom prst="rect">
            <a:avLst/>
          </a:prstGeom>
        </p:spPr>
      </p:pic>
      <p:pic>
        <p:nvPicPr>
          <p:cNvPr id="11" name="Graphic 10" descr="Internet">
            <a:extLst>
              <a:ext uri="{FF2B5EF4-FFF2-40B4-BE49-F238E27FC236}">
                <a16:creationId xmlns:a16="http://schemas.microsoft.com/office/drawing/2014/main" id="{090ECB01-6A72-42A8-8D39-BA424658B40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26509" y="4401769"/>
            <a:ext cx="914400" cy="914400"/>
          </a:xfrm>
          <a:prstGeom prst="rect">
            <a:avLst/>
          </a:prstGeom>
        </p:spPr>
      </p:pic>
      <p:pic>
        <p:nvPicPr>
          <p:cNvPr id="12" name="Graphic 11" descr="Internet">
            <a:extLst>
              <a:ext uri="{FF2B5EF4-FFF2-40B4-BE49-F238E27FC236}">
                <a16:creationId xmlns:a16="http://schemas.microsoft.com/office/drawing/2014/main" id="{EEE20096-767C-4EB4-A9F9-81B7C16DEED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83756" y="5454492"/>
            <a:ext cx="914400" cy="914400"/>
          </a:xfrm>
          <a:prstGeom prst="rect">
            <a:avLst/>
          </a:prstGeom>
        </p:spPr>
      </p:pic>
      <p:pic>
        <p:nvPicPr>
          <p:cNvPr id="13" name="Graphic 12" descr="Internet">
            <a:extLst>
              <a:ext uri="{FF2B5EF4-FFF2-40B4-BE49-F238E27FC236}">
                <a16:creationId xmlns:a16="http://schemas.microsoft.com/office/drawing/2014/main" id="{DA9EB678-2222-4E8F-8B9B-7E14FFD387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1814" y="5454492"/>
            <a:ext cx="914400" cy="914400"/>
          </a:xfrm>
          <a:prstGeom prst="rect">
            <a:avLst/>
          </a:prstGeom>
        </p:spPr>
      </p:pic>
      <p:cxnSp>
        <p:nvCxnSpPr>
          <p:cNvPr id="14" name="Straight Connector 13">
            <a:extLst>
              <a:ext uri="{FF2B5EF4-FFF2-40B4-BE49-F238E27FC236}">
                <a16:creationId xmlns:a16="http://schemas.microsoft.com/office/drawing/2014/main" id="{2E19E747-2E79-41D2-8B55-72A1BA88C804}"/>
              </a:ext>
            </a:extLst>
          </p:cNvPr>
          <p:cNvCxnSpPr>
            <a:cxnSpLocks/>
          </p:cNvCxnSpPr>
          <p:nvPr/>
        </p:nvCxnSpPr>
        <p:spPr>
          <a:xfrm>
            <a:off x="652131" y="5369428"/>
            <a:ext cx="2824716" cy="0"/>
          </a:xfrm>
          <a:prstGeom prst="line">
            <a:avLst/>
          </a:prstGeom>
          <a:ln w="53975"/>
        </p:spPr>
        <p:style>
          <a:lnRef idx="3">
            <a:schemeClr val="accent1"/>
          </a:lnRef>
          <a:fillRef idx="0">
            <a:schemeClr val="accent1"/>
          </a:fillRef>
          <a:effectRef idx="2">
            <a:schemeClr val="accent1"/>
          </a:effectRef>
          <a:fontRef idx="minor">
            <a:schemeClr val="tx1"/>
          </a:fontRef>
        </p:style>
      </p:cxnSp>
      <p:cxnSp>
        <p:nvCxnSpPr>
          <p:cNvPr id="15" name="Straight Connector 14">
            <a:extLst>
              <a:ext uri="{FF2B5EF4-FFF2-40B4-BE49-F238E27FC236}">
                <a16:creationId xmlns:a16="http://schemas.microsoft.com/office/drawing/2014/main" id="{17CB5964-B0CF-4CEA-B666-614E8AFCA09C}"/>
              </a:ext>
            </a:extLst>
          </p:cNvPr>
          <p:cNvCxnSpPr>
            <a:cxnSpLocks/>
          </p:cNvCxnSpPr>
          <p:nvPr/>
        </p:nvCxnSpPr>
        <p:spPr>
          <a:xfrm>
            <a:off x="1318437" y="5092995"/>
            <a:ext cx="0" cy="276433"/>
          </a:xfrm>
          <a:prstGeom prst="line">
            <a:avLst/>
          </a:prstGeom>
          <a:ln w="53975"/>
        </p:spPr>
        <p:style>
          <a:lnRef idx="3">
            <a:schemeClr val="accent1"/>
          </a:lnRef>
          <a:fillRef idx="0">
            <a:schemeClr val="accent1"/>
          </a:fillRef>
          <a:effectRef idx="2">
            <a:schemeClr val="accent1"/>
          </a:effectRef>
          <a:fontRef idx="minor">
            <a:schemeClr val="tx1"/>
          </a:fontRef>
        </p:style>
      </p:cxnSp>
      <p:cxnSp>
        <p:nvCxnSpPr>
          <p:cNvPr id="16" name="Straight Connector 15">
            <a:extLst>
              <a:ext uri="{FF2B5EF4-FFF2-40B4-BE49-F238E27FC236}">
                <a16:creationId xmlns:a16="http://schemas.microsoft.com/office/drawing/2014/main" id="{F2A5C1A2-AAB5-407F-BFC1-BFC9CA262DA4}"/>
              </a:ext>
            </a:extLst>
          </p:cNvPr>
          <p:cNvCxnSpPr>
            <a:cxnSpLocks/>
          </p:cNvCxnSpPr>
          <p:nvPr/>
        </p:nvCxnSpPr>
        <p:spPr>
          <a:xfrm>
            <a:off x="1640956" y="5369428"/>
            <a:ext cx="0" cy="276433"/>
          </a:xfrm>
          <a:prstGeom prst="line">
            <a:avLst/>
          </a:prstGeom>
          <a:ln w="53975"/>
        </p:spPr>
        <p:style>
          <a:lnRef idx="3">
            <a:schemeClr val="accent1"/>
          </a:lnRef>
          <a:fillRef idx="0">
            <a:schemeClr val="accent1"/>
          </a:fillRef>
          <a:effectRef idx="2">
            <a:schemeClr val="accent1"/>
          </a:effectRef>
          <a:fontRef idx="minor">
            <a:schemeClr val="tx1"/>
          </a:fontRef>
        </p:style>
      </p:cxnSp>
      <p:cxnSp>
        <p:nvCxnSpPr>
          <p:cNvPr id="17" name="Straight Connector 16">
            <a:extLst>
              <a:ext uri="{FF2B5EF4-FFF2-40B4-BE49-F238E27FC236}">
                <a16:creationId xmlns:a16="http://schemas.microsoft.com/office/drawing/2014/main" id="{3C58A9EB-415F-45FC-AD33-969BEB5623EE}"/>
              </a:ext>
            </a:extLst>
          </p:cNvPr>
          <p:cNvCxnSpPr>
            <a:cxnSpLocks/>
          </p:cNvCxnSpPr>
          <p:nvPr/>
        </p:nvCxnSpPr>
        <p:spPr>
          <a:xfrm>
            <a:off x="3009014" y="5362332"/>
            <a:ext cx="0" cy="276433"/>
          </a:xfrm>
          <a:prstGeom prst="line">
            <a:avLst/>
          </a:prstGeom>
          <a:ln w="53975"/>
        </p:spPr>
        <p:style>
          <a:lnRef idx="3">
            <a:schemeClr val="accent1"/>
          </a:lnRef>
          <a:fillRef idx="0">
            <a:schemeClr val="accent1"/>
          </a:fillRef>
          <a:effectRef idx="2">
            <a:schemeClr val="accent1"/>
          </a:effectRef>
          <a:fontRef idx="minor">
            <a:schemeClr val="tx1"/>
          </a:fontRef>
        </p:style>
      </p:cxnSp>
      <p:pic>
        <p:nvPicPr>
          <p:cNvPr id="18" name="Graphic 17" descr="Wireless router">
            <a:extLst>
              <a:ext uri="{FF2B5EF4-FFF2-40B4-BE49-F238E27FC236}">
                <a16:creationId xmlns:a16="http://schemas.microsoft.com/office/drawing/2014/main" id="{99E3F78B-50F8-433A-8CF0-209537587EC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71283" y="4699562"/>
            <a:ext cx="914400" cy="914400"/>
          </a:xfrm>
          <a:prstGeom prst="rect">
            <a:avLst/>
          </a:prstGeom>
        </p:spPr>
      </p:pic>
      <p:pic>
        <p:nvPicPr>
          <p:cNvPr id="19" name="Graphic 18" descr="Wireless">
            <a:extLst>
              <a:ext uri="{FF2B5EF4-FFF2-40B4-BE49-F238E27FC236}">
                <a16:creationId xmlns:a16="http://schemas.microsoft.com/office/drawing/2014/main" id="{A8C6FFD3-45B4-425C-A67B-6771ED5A8743}"/>
              </a:ext>
            </a:extLst>
          </p:cNvPr>
          <p:cNvPicPr>
            <a:picLocks noChangeAspect="1"/>
          </p:cNvPicPr>
          <p:nvPr/>
        </p:nvPicPr>
        <p:blipFill>
          <a:blip r:embed="rId8" cstate="screen">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05467" y="4722499"/>
            <a:ext cx="386318" cy="386318"/>
          </a:xfrm>
          <a:prstGeom prst="rect">
            <a:avLst/>
          </a:prstGeom>
        </p:spPr>
      </p:pic>
    </p:spTree>
    <p:extLst>
      <p:ext uri="{BB962C8B-B14F-4D97-AF65-F5344CB8AC3E}">
        <p14:creationId xmlns:p14="http://schemas.microsoft.com/office/powerpoint/2010/main" val="4563279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A1ADC-040F-4278-8770-D2380C4879BE}"/>
              </a:ext>
            </a:extLst>
          </p:cNvPr>
          <p:cNvSpPr>
            <a:spLocks noGrp="1"/>
          </p:cNvSpPr>
          <p:nvPr>
            <p:ph type="title"/>
          </p:nvPr>
        </p:nvSpPr>
        <p:spPr/>
        <p:txBody>
          <a:bodyPr/>
          <a:lstStyle/>
          <a:p>
            <a:r>
              <a:rPr lang="en-US" dirty="0"/>
              <a:t>Speaking the Same Language</a:t>
            </a:r>
          </a:p>
        </p:txBody>
      </p:sp>
      <p:sp>
        <p:nvSpPr>
          <p:cNvPr id="3" name="Content Placeholder 2">
            <a:extLst>
              <a:ext uri="{FF2B5EF4-FFF2-40B4-BE49-F238E27FC236}">
                <a16:creationId xmlns:a16="http://schemas.microsoft.com/office/drawing/2014/main" id="{70FA64C5-AB32-4E25-95A7-32B0DA5799A0}"/>
              </a:ext>
            </a:extLst>
          </p:cNvPr>
          <p:cNvSpPr>
            <a:spLocks noGrp="1"/>
          </p:cNvSpPr>
          <p:nvPr>
            <p:ph idx="1"/>
          </p:nvPr>
        </p:nvSpPr>
        <p:spPr/>
        <p:txBody>
          <a:bodyPr>
            <a:normAutofit lnSpcReduction="10000"/>
          </a:bodyPr>
          <a:lstStyle/>
          <a:p>
            <a:r>
              <a:rPr lang="en-US" dirty="0"/>
              <a:t>Information exchange must be done so that all parties can understand the information being shared</a:t>
            </a:r>
          </a:p>
          <a:p>
            <a:r>
              <a:rPr lang="en-US" dirty="0"/>
              <a:t>What happens if you show up to a class and your teacher is speaking Korean and you only know French? How well does that information exchange work? </a:t>
            </a:r>
          </a:p>
          <a:p>
            <a:r>
              <a:rPr lang="en-US" dirty="0"/>
              <a:t>There has to be an agreement on the language used for exchanging human information </a:t>
            </a:r>
          </a:p>
          <a:p>
            <a:r>
              <a:rPr lang="en-US" dirty="0"/>
              <a:t>Computers are the same – they need to agree on how to exchange information</a:t>
            </a:r>
          </a:p>
          <a:p>
            <a:pPr lvl="1"/>
            <a:r>
              <a:rPr lang="en-US" dirty="0"/>
              <a:t>These </a:t>
            </a:r>
            <a:r>
              <a:rPr lang="en-US" b="1" dirty="0"/>
              <a:t>network protocols</a:t>
            </a:r>
            <a:r>
              <a:rPr lang="en-US" dirty="0"/>
              <a:t> provide a common “language” for how to communicate</a:t>
            </a:r>
            <a:endParaRPr lang="en-US" b="1" dirty="0"/>
          </a:p>
        </p:txBody>
      </p:sp>
    </p:spTree>
    <p:extLst>
      <p:ext uri="{BB962C8B-B14F-4D97-AF65-F5344CB8AC3E}">
        <p14:creationId xmlns:p14="http://schemas.microsoft.com/office/powerpoint/2010/main" val="2875356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38CA3-F309-43F0-8BE7-6AB04054EDDB}"/>
              </a:ext>
            </a:extLst>
          </p:cNvPr>
          <p:cNvSpPr>
            <a:spLocks noGrp="1"/>
          </p:cNvSpPr>
          <p:nvPr>
            <p:ph type="title"/>
          </p:nvPr>
        </p:nvSpPr>
        <p:spPr/>
        <p:txBody>
          <a:bodyPr/>
          <a:lstStyle/>
          <a:p>
            <a:r>
              <a:rPr lang="en-US" dirty="0"/>
              <a:t>Network Protocols</a:t>
            </a:r>
          </a:p>
        </p:txBody>
      </p:sp>
      <p:sp>
        <p:nvSpPr>
          <p:cNvPr id="3" name="Content Placeholder 2">
            <a:extLst>
              <a:ext uri="{FF2B5EF4-FFF2-40B4-BE49-F238E27FC236}">
                <a16:creationId xmlns:a16="http://schemas.microsoft.com/office/drawing/2014/main" id="{FABAF693-71FD-4A82-9FE2-7A43C9DEB1B8}"/>
              </a:ext>
            </a:extLst>
          </p:cNvPr>
          <p:cNvSpPr>
            <a:spLocks noGrp="1"/>
          </p:cNvSpPr>
          <p:nvPr>
            <p:ph idx="1"/>
          </p:nvPr>
        </p:nvSpPr>
        <p:spPr/>
        <p:txBody>
          <a:bodyPr>
            <a:normAutofit lnSpcReduction="10000"/>
          </a:bodyPr>
          <a:lstStyle/>
          <a:p>
            <a:r>
              <a:rPr lang="en-US" dirty="0"/>
              <a:t>Definition: A set of rules that governs the connection of computer systems to the internet (Oxford Dictionary)</a:t>
            </a:r>
          </a:p>
          <a:p>
            <a:r>
              <a:rPr lang="en-US" dirty="0"/>
              <a:t>Ever heard of TCP/IP? </a:t>
            </a:r>
          </a:p>
          <a:p>
            <a:pPr lvl="1"/>
            <a:r>
              <a:rPr lang="en-US" b="1" dirty="0"/>
              <a:t>TCP</a:t>
            </a:r>
            <a:r>
              <a:rPr lang="en-US" dirty="0"/>
              <a:t> = Transmission Control Protocol </a:t>
            </a:r>
          </a:p>
          <a:p>
            <a:pPr lvl="1"/>
            <a:r>
              <a:rPr lang="en-US" b="1" dirty="0"/>
              <a:t>IP</a:t>
            </a:r>
            <a:r>
              <a:rPr lang="en-US" dirty="0"/>
              <a:t> = Internet Protocol </a:t>
            </a:r>
          </a:p>
          <a:p>
            <a:r>
              <a:rPr lang="en-US" dirty="0"/>
              <a:t>The two protocols are used together to establish and maintain a network conversation</a:t>
            </a:r>
          </a:p>
          <a:p>
            <a:r>
              <a:rPr lang="en-US" dirty="0"/>
              <a:t>TCP focuses on establishing and maintaining a </a:t>
            </a:r>
            <a:r>
              <a:rPr lang="en-US" b="1" dirty="0"/>
              <a:t>network connection</a:t>
            </a:r>
          </a:p>
          <a:p>
            <a:pPr lvl="1"/>
            <a:r>
              <a:rPr lang="en-US" dirty="0"/>
              <a:t>Connection-oriented, knows if a packet is missing</a:t>
            </a:r>
          </a:p>
          <a:p>
            <a:r>
              <a:rPr lang="en-US" dirty="0"/>
              <a:t>IP defines how computers send </a:t>
            </a:r>
            <a:r>
              <a:rPr lang="en-US" b="1" dirty="0"/>
              <a:t>packets</a:t>
            </a:r>
            <a:r>
              <a:rPr lang="en-US" dirty="0"/>
              <a:t> of data to each other </a:t>
            </a:r>
          </a:p>
          <a:p>
            <a:endParaRPr lang="en-US" dirty="0"/>
          </a:p>
        </p:txBody>
      </p:sp>
    </p:spTree>
    <p:extLst>
      <p:ext uri="{BB962C8B-B14F-4D97-AF65-F5344CB8AC3E}">
        <p14:creationId xmlns:p14="http://schemas.microsoft.com/office/powerpoint/2010/main" val="4240702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38CA3-F309-43F0-8BE7-6AB04054EDDB}"/>
              </a:ext>
            </a:extLst>
          </p:cNvPr>
          <p:cNvSpPr>
            <a:spLocks noGrp="1"/>
          </p:cNvSpPr>
          <p:nvPr>
            <p:ph type="title"/>
          </p:nvPr>
        </p:nvSpPr>
        <p:spPr/>
        <p:txBody>
          <a:bodyPr/>
          <a:lstStyle/>
          <a:p>
            <a:r>
              <a:rPr lang="en-US" dirty="0"/>
              <a:t>Network Protocols – Continued</a:t>
            </a:r>
          </a:p>
        </p:txBody>
      </p:sp>
      <p:sp>
        <p:nvSpPr>
          <p:cNvPr id="3" name="Content Placeholder 2">
            <a:extLst>
              <a:ext uri="{FF2B5EF4-FFF2-40B4-BE49-F238E27FC236}">
                <a16:creationId xmlns:a16="http://schemas.microsoft.com/office/drawing/2014/main" id="{FABAF693-71FD-4A82-9FE2-7A43C9DEB1B8}"/>
              </a:ext>
            </a:extLst>
          </p:cNvPr>
          <p:cNvSpPr>
            <a:spLocks noGrp="1"/>
          </p:cNvSpPr>
          <p:nvPr>
            <p:ph idx="1"/>
          </p:nvPr>
        </p:nvSpPr>
        <p:spPr/>
        <p:txBody>
          <a:bodyPr>
            <a:normAutofit/>
          </a:bodyPr>
          <a:lstStyle/>
          <a:p>
            <a:r>
              <a:rPr lang="en-US" dirty="0"/>
              <a:t>In addition to TCP, there is UDP</a:t>
            </a:r>
          </a:p>
          <a:p>
            <a:pPr lvl="1"/>
            <a:r>
              <a:rPr lang="en-US" b="1" dirty="0"/>
              <a:t>UDP</a:t>
            </a:r>
            <a:r>
              <a:rPr lang="en-US" dirty="0"/>
              <a:t> = User Datagram Protocol </a:t>
            </a:r>
          </a:p>
          <a:p>
            <a:pPr lvl="1"/>
            <a:r>
              <a:rPr lang="en-US" dirty="0"/>
              <a:t>Unlike TCP, UDP doesn't guarantee that the packets will get to the right destinations.</a:t>
            </a:r>
          </a:p>
          <a:p>
            <a:pPr lvl="1"/>
            <a:r>
              <a:rPr lang="en-US" dirty="0"/>
              <a:t>UDP uses </a:t>
            </a:r>
            <a:r>
              <a:rPr lang="en-US" b="1" dirty="0"/>
              <a:t>IP</a:t>
            </a:r>
            <a:r>
              <a:rPr lang="en-US" dirty="0"/>
              <a:t> (Internet Protocol) as well</a:t>
            </a:r>
          </a:p>
          <a:p>
            <a:r>
              <a:rPr lang="en-US" dirty="0"/>
              <a:t>UDP is connection-less</a:t>
            </a:r>
            <a:endParaRPr lang="en-US" b="1" dirty="0"/>
          </a:p>
          <a:p>
            <a:r>
              <a:rPr lang="en-US" dirty="0"/>
              <a:t>UDP is less reliable than TCP</a:t>
            </a:r>
          </a:p>
          <a:p>
            <a:pPr lvl="1"/>
            <a:r>
              <a:rPr lang="en-US" dirty="0"/>
              <a:t>Relies on devices in between the sending and receiving computers to correctly get the data where it's supposed to go</a:t>
            </a:r>
          </a:p>
          <a:p>
            <a:endParaRPr lang="en-US" dirty="0"/>
          </a:p>
        </p:txBody>
      </p:sp>
    </p:spTree>
    <p:extLst>
      <p:ext uri="{BB962C8B-B14F-4D97-AF65-F5344CB8AC3E}">
        <p14:creationId xmlns:p14="http://schemas.microsoft.com/office/powerpoint/2010/main" val="19532001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6FF87-7C7A-4F1C-AB7E-DE2E38515DF0}"/>
              </a:ext>
            </a:extLst>
          </p:cNvPr>
          <p:cNvSpPr>
            <a:spLocks noGrp="1"/>
          </p:cNvSpPr>
          <p:nvPr>
            <p:ph type="title"/>
          </p:nvPr>
        </p:nvSpPr>
        <p:spPr/>
        <p:txBody>
          <a:bodyPr/>
          <a:lstStyle/>
          <a:p>
            <a:r>
              <a:rPr lang="en-US" dirty="0"/>
              <a:t>Network Traffic</a:t>
            </a:r>
            <a:br>
              <a:rPr lang="en-US" dirty="0"/>
            </a:br>
            <a:endParaRPr lang="en-US" dirty="0"/>
          </a:p>
        </p:txBody>
      </p:sp>
      <p:sp>
        <p:nvSpPr>
          <p:cNvPr id="3" name="Content Placeholder 2">
            <a:extLst>
              <a:ext uri="{FF2B5EF4-FFF2-40B4-BE49-F238E27FC236}">
                <a16:creationId xmlns:a16="http://schemas.microsoft.com/office/drawing/2014/main" id="{2495AE98-805D-4F0A-ACD3-0F5EC065C00C}"/>
              </a:ext>
            </a:extLst>
          </p:cNvPr>
          <p:cNvSpPr>
            <a:spLocks noGrp="1"/>
          </p:cNvSpPr>
          <p:nvPr>
            <p:ph idx="1"/>
          </p:nvPr>
        </p:nvSpPr>
        <p:spPr/>
        <p:txBody>
          <a:bodyPr/>
          <a:lstStyle/>
          <a:p>
            <a:r>
              <a:rPr lang="en-US" b="1" dirty="0"/>
              <a:t>Packets</a:t>
            </a:r>
            <a:r>
              <a:rPr lang="en-US" dirty="0"/>
              <a:t> on a network are pieces of a file that sent over the network and re-assembled on the receiving side.</a:t>
            </a:r>
          </a:p>
          <a:p>
            <a:r>
              <a:rPr lang="en-US" dirty="0"/>
              <a:t>Imagine the network is a straw and you want to push through a sandwich. </a:t>
            </a:r>
          </a:p>
          <a:p>
            <a:r>
              <a:rPr lang="en-US" dirty="0"/>
              <a:t>How do you do it? One small piece (packet) at a time. </a:t>
            </a:r>
          </a:p>
        </p:txBody>
      </p:sp>
      <p:pic>
        <p:nvPicPr>
          <p:cNvPr id="7" name="Graphic 6" descr="Hot dog">
            <a:extLst>
              <a:ext uri="{FF2B5EF4-FFF2-40B4-BE49-F238E27FC236}">
                <a16:creationId xmlns:a16="http://schemas.microsoft.com/office/drawing/2014/main" id="{8E77A1F1-49F4-4CAD-BA0F-034CB54BAF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17211" y="181113"/>
            <a:ext cx="1771852" cy="1771852"/>
          </a:xfrm>
          <a:prstGeom prst="rect">
            <a:avLst/>
          </a:prstGeom>
        </p:spPr>
      </p:pic>
      <p:pic>
        <p:nvPicPr>
          <p:cNvPr id="9" name="Graphic 8" descr="Hot dog">
            <a:extLst>
              <a:ext uri="{FF2B5EF4-FFF2-40B4-BE49-F238E27FC236}">
                <a16:creationId xmlns:a16="http://schemas.microsoft.com/office/drawing/2014/main" id="{1B604752-CD33-419B-B2DB-34B254E266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55932" y="181113"/>
            <a:ext cx="1771852" cy="1771852"/>
          </a:xfrm>
          <a:prstGeom prst="rect">
            <a:avLst/>
          </a:prstGeom>
        </p:spPr>
      </p:pic>
      <p:cxnSp>
        <p:nvCxnSpPr>
          <p:cNvPr id="11" name="Straight Connector 10">
            <a:extLst>
              <a:ext uri="{FF2B5EF4-FFF2-40B4-BE49-F238E27FC236}">
                <a16:creationId xmlns:a16="http://schemas.microsoft.com/office/drawing/2014/main" id="{5B036FA7-DA6C-47B2-9E55-1CB6107513CB}"/>
              </a:ext>
            </a:extLst>
          </p:cNvPr>
          <p:cNvCxnSpPr>
            <a:cxnSpLocks/>
          </p:cNvCxnSpPr>
          <p:nvPr/>
        </p:nvCxnSpPr>
        <p:spPr>
          <a:xfrm flipV="1">
            <a:off x="7017488" y="1169582"/>
            <a:ext cx="2583712" cy="1"/>
          </a:xfrm>
          <a:prstGeom prst="line">
            <a:avLst/>
          </a:prstGeom>
          <a:ln w="73025"/>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F2C0008-4C37-415E-9AC5-A7CA8840C686}"/>
              </a:ext>
            </a:extLst>
          </p:cNvPr>
          <p:cNvSpPr txBox="1"/>
          <p:nvPr/>
        </p:nvSpPr>
        <p:spPr>
          <a:xfrm>
            <a:off x="7289063" y="644577"/>
            <a:ext cx="2312137" cy="369332"/>
          </a:xfrm>
          <a:prstGeom prst="rect">
            <a:avLst/>
          </a:prstGeom>
          <a:noFill/>
        </p:spPr>
        <p:txBody>
          <a:bodyPr wrap="square" rtlCol="0">
            <a:spAutoFit/>
          </a:bodyPr>
          <a:lstStyle/>
          <a:p>
            <a:r>
              <a:rPr lang="en-US" dirty="0"/>
              <a:t>“Straw” - Network</a:t>
            </a:r>
          </a:p>
        </p:txBody>
      </p:sp>
    </p:spTree>
    <p:extLst>
      <p:ext uri="{BB962C8B-B14F-4D97-AF65-F5344CB8AC3E}">
        <p14:creationId xmlns:p14="http://schemas.microsoft.com/office/powerpoint/2010/main" val="41603596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92FC053A-9E16-451F-848F-3B034B1730C9}"/>
              </a:ext>
            </a:extLst>
          </p:cNvPr>
          <p:cNvSpPr>
            <a:spLocks noGrp="1"/>
          </p:cNvSpPr>
          <p:nvPr>
            <p:ph type="title"/>
          </p:nvPr>
        </p:nvSpPr>
        <p:spPr>
          <a:xfrm>
            <a:off x="3597638" y="365125"/>
            <a:ext cx="7756161" cy="1325563"/>
          </a:xfrm>
        </p:spPr>
        <p:txBody>
          <a:bodyPr/>
          <a:lstStyle/>
          <a:p>
            <a:r>
              <a:rPr lang="en-US" dirty="0"/>
              <a:t>Network Data Packets Concept Map</a:t>
            </a:r>
          </a:p>
        </p:txBody>
      </p:sp>
      <p:pic>
        <p:nvPicPr>
          <p:cNvPr id="28" name="Content Placeholder 4">
            <a:extLst>
              <a:ext uri="{FF2B5EF4-FFF2-40B4-BE49-F238E27FC236}">
                <a16:creationId xmlns:a16="http://schemas.microsoft.com/office/drawing/2014/main" id="{3201136C-DE4C-47EC-AEAD-ECC3680910ED}"/>
              </a:ext>
            </a:extLst>
          </p:cNvPr>
          <p:cNvPicPr>
            <a:picLocks noGrp="1" noChangeAspect="1"/>
          </p:cNvPicPr>
          <p:nvPr>
            <p:ph idx="1"/>
          </p:nvPr>
        </p:nvPicPr>
        <p:blipFill>
          <a:blip r:embed="rId3" cstate="screen">
            <a:extLst>
              <a:ext uri="{28A0092B-C50C-407E-A947-70E740481C1C}">
                <a14:useLocalDpi xmlns:a14="http://schemas.microsoft.com/office/drawing/2010/main" val="0"/>
              </a:ext>
            </a:extLst>
          </a:blip>
          <a:stretch>
            <a:fillRect/>
          </a:stretch>
        </p:blipFill>
        <p:spPr>
          <a:xfrm>
            <a:off x="388779" y="209862"/>
            <a:ext cx="2563986" cy="2416006"/>
          </a:xfrm>
        </p:spPr>
      </p:pic>
      <p:pic>
        <p:nvPicPr>
          <p:cNvPr id="29" name="Picture 28">
            <a:extLst>
              <a:ext uri="{FF2B5EF4-FFF2-40B4-BE49-F238E27FC236}">
                <a16:creationId xmlns:a16="http://schemas.microsoft.com/office/drawing/2014/main" id="{FFCB6F7C-A13D-4081-ABC3-1F9361450B9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88779" y="2755850"/>
            <a:ext cx="2564358" cy="2416006"/>
          </a:xfrm>
          <a:prstGeom prst="rect">
            <a:avLst/>
          </a:prstGeom>
        </p:spPr>
      </p:pic>
      <p:grpSp>
        <p:nvGrpSpPr>
          <p:cNvPr id="30" name="Group 29">
            <a:extLst>
              <a:ext uri="{FF2B5EF4-FFF2-40B4-BE49-F238E27FC236}">
                <a16:creationId xmlns:a16="http://schemas.microsoft.com/office/drawing/2014/main" id="{CEA30D42-AB4A-4002-8EDC-437939034475}"/>
              </a:ext>
            </a:extLst>
          </p:cNvPr>
          <p:cNvGrpSpPr/>
          <p:nvPr/>
        </p:nvGrpSpPr>
        <p:grpSpPr>
          <a:xfrm>
            <a:off x="3311810" y="3758065"/>
            <a:ext cx="289434" cy="262881"/>
            <a:chOff x="3311810" y="3472306"/>
            <a:chExt cx="604058" cy="548640"/>
          </a:xfrm>
        </p:grpSpPr>
        <p:sp>
          <p:nvSpPr>
            <p:cNvPr id="31" name="Callout: Line 30">
              <a:extLst>
                <a:ext uri="{FF2B5EF4-FFF2-40B4-BE49-F238E27FC236}">
                  <a16:creationId xmlns:a16="http://schemas.microsoft.com/office/drawing/2014/main" id="{A4C3EA50-87C6-49A1-A3B5-6F846287B86D}"/>
                </a:ext>
              </a:extLst>
            </p:cNvPr>
            <p:cNvSpPr/>
            <p:nvPr/>
          </p:nvSpPr>
          <p:spPr>
            <a:xfrm>
              <a:off x="3350658" y="3472306"/>
              <a:ext cx="518267" cy="548640"/>
            </a:xfrm>
            <a:prstGeom prst="borderCallout1">
              <a:avLst>
                <a:gd name="adj1" fmla="val 18750"/>
                <a:gd name="adj2" fmla="val -8333"/>
                <a:gd name="adj3" fmla="val 5286"/>
                <a:gd name="adj4" fmla="val -464399"/>
              </a:avLst>
            </a:prstGeom>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2" name="Object 31">
              <a:extLst>
                <a:ext uri="{FF2B5EF4-FFF2-40B4-BE49-F238E27FC236}">
                  <a16:creationId xmlns:a16="http://schemas.microsoft.com/office/drawing/2014/main" id="{6A064701-889E-41E3-8CF6-9837CF85B0C0}"/>
                </a:ext>
              </a:extLst>
            </p:cNvPr>
            <p:cNvGraphicFramePr>
              <a:graphicFrameLocks noChangeAspect="1"/>
            </p:cNvGraphicFramePr>
            <p:nvPr/>
          </p:nvGraphicFramePr>
          <p:xfrm>
            <a:off x="3311810" y="3472306"/>
            <a:ext cx="604058" cy="548640"/>
          </p:xfrm>
          <a:graphic>
            <a:graphicData uri="http://schemas.openxmlformats.org/presentationml/2006/ole">
              <mc:AlternateContent xmlns:mc="http://schemas.openxmlformats.org/markup-compatibility/2006">
                <mc:Choice xmlns:v="urn:schemas-microsoft-com:vml" Requires="v">
                  <p:oleObj spid="_x0000_s1082" r:id="rId5" imgW="1383840" imgH="1257120" progId="">
                    <p:embed/>
                  </p:oleObj>
                </mc:Choice>
                <mc:Fallback>
                  <p:oleObj r:id="rId5" imgW="1383840" imgH="1257120" progId="">
                    <p:embed/>
                    <p:pic>
                      <p:nvPicPr>
                        <p:cNvPr id="32" name="Object 31">
                          <a:extLst>
                            <a:ext uri="{FF2B5EF4-FFF2-40B4-BE49-F238E27FC236}">
                              <a16:creationId xmlns:a16="http://schemas.microsoft.com/office/drawing/2014/main" id="{6A064701-889E-41E3-8CF6-9837CF85B0C0}"/>
                            </a:ext>
                          </a:extLst>
                        </p:cNvPr>
                        <p:cNvPicPr/>
                        <p:nvPr/>
                      </p:nvPicPr>
                      <p:blipFill>
                        <a:blip r:embed="rId6"/>
                        <a:stretch>
                          <a:fillRect/>
                        </a:stretch>
                      </p:blipFill>
                      <p:spPr>
                        <a:xfrm>
                          <a:off x="3311810" y="3472306"/>
                          <a:ext cx="604058" cy="548640"/>
                        </a:xfrm>
                        <a:prstGeom prst="rect">
                          <a:avLst/>
                        </a:prstGeom>
                      </p:spPr>
                    </p:pic>
                  </p:oleObj>
                </mc:Fallback>
              </mc:AlternateContent>
            </a:graphicData>
          </a:graphic>
        </p:graphicFrame>
      </p:grpSp>
      <p:grpSp>
        <p:nvGrpSpPr>
          <p:cNvPr id="33" name="Group 32">
            <a:extLst>
              <a:ext uri="{FF2B5EF4-FFF2-40B4-BE49-F238E27FC236}">
                <a16:creationId xmlns:a16="http://schemas.microsoft.com/office/drawing/2014/main" id="{5254D876-709F-4E13-953B-930EF4505374}"/>
              </a:ext>
            </a:extLst>
          </p:cNvPr>
          <p:cNvGrpSpPr/>
          <p:nvPr/>
        </p:nvGrpSpPr>
        <p:grpSpPr>
          <a:xfrm>
            <a:off x="5501673" y="3083245"/>
            <a:ext cx="4406825" cy="1169237"/>
            <a:chOff x="5501673" y="3083245"/>
            <a:chExt cx="4406825" cy="1169237"/>
          </a:xfrm>
        </p:grpSpPr>
        <p:sp>
          <p:nvSpPr>
            <p:cNvPr id="34" name="Rectangle 33">
              <a:extLst>
                <a:ext uri="{FF2B5EF4-FFF2-40B4-BE49-F238E27FC236}">
                  <a16:creationId xmlns:a16="http://schemas.microsoft.com/office/drawing/2014/main" id="{802E2674-FB56-488F-806E-6230CDDD3A3E}"/>
                </a:ext>
              </a:extLst>
            </p:cNvPr>
            <p:cNvSpPr/>
            <p:nvPr/>
          </p:nvSpPr>
          <p:spPr>
            <a:xfrm>
              <a:off x="5501673" y="3158196"/>
              <a:ext cx="4406825" cy="10942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5" name="Object 34">
              <a:extLst>
                <a:ext uri="{FF2B5EF4-FFF2-40B4-BE49-F238E27FC236}">
                  <a16:creationId xmlns:a16="http://schemas.microsoft.com/office/drawing/2014/main" id="{271BD8B4-E81C-4BD0-809E-245D8D80DD53}"/>
                </a:ext>
              </a:extLst>
            </p:cNvPr>
            <p:cNvGraphicFramePr>
              <a:graphicFrameLocks noChangeAspect="1"/>
            </p:cNvGraphicFramePr>
            <p:nvPr/>
          </p:nvGraphicFramePr>
          <p:xfrm>
            <a:off x="9128948" y="3807501"/>
            <a:ext cx="343915" cy="343915"/>
          </p:xfrm>
          <a:graphic>
            <a:graphicData uri="http://schemas.openxmlformats.org/presentationml/2006/ole">
              <mc:AlternateContent xmlns:mc="http://schemas.openxmlformats.org/markup-compatibility/2006">
                <mc:Choice xmlns:v="urn:schemas-microsoft-com:vml" Requires="v">
                  <p:oleObj spid="_x0000_s1083" r:id="rId7" imgW="1396800" imgH="1282320" progId="">
                    <p:embed/>
                  </p:oleObj>
                </mc:Choice>
                <mc:Fallback>
                  <p:oleObj r:id="rId7" imgW="1396800" imgH="1282320" progId="">
                    <p:embed/>
                    <p:pic>
                      <p:nvPicPr>
                        <p:cNvPr id="35" name="Object 34">
                          <a:extLst>
                            <a:ext uri="{FF2B5EF4-FFF2-40B4-BE49-F238E27FC236}">
                              <a16:creationId xmlns:a16="http://schemas.microsoft.com/office/drawing/2014/main" id="{271BD8B4-E81C-4BD0-809E-245D8D80DD53}"/>
                            </a:ext>
                          </a:extLst>
                        </p:cNvPr>
                        <p:cNvPicPr/>
                        <p:nvPr/>
                      </p:nvPicPr>
                      <p:blipFill>
                        <a:blip r:embed="rId8"/>
                        <a:stretch>
                          <a:fillRect/>
                        </a:stretch>
                      </p:blipFill>
                      <p:spPr>
                        <a:xfrm>
                          <a:off x="9128948" y="3807501"/>
                          <a:ext cx="343915" cy="343915"/>
                        </a:xfrm>
                        <a:prstGeom prst="rect">
                          <a:avLst/>
                        </a:prstGeom>
                      </p:spPr>
                    </p:pic>
                  </p:oleObj>
                </mc:Fallback>
              </mc:AlternateContent>
            </a:graphicData>
          </a:graphic>
        </p:graphicFrame>
        <p:graphicFrame>
          <p:nvGraphicFramePr>
            <p:cNvPr id="36" name="Object 35">
              <a:extLst>
                <a:ext uri="{FF2B5EF4-FFF2-40B4-BE49-F238E27FC236}">
                  <a16:creationId xmlns:a16="http://schemas.microsoft.com/office/drawing/2014/main" id="{ED822437-BB65-41E5-9293-1931D9D92DC4}"/>
                </a:ext>
              </a:extLst>
            </p:cNvPr>
            <p:cNvGraphicFramePr>
              <a:graphicFrameLocks noChangeAspect="1"/>
            </p:cNvGraphicFramePr>
            <p:nvPr/>
          </p:nvGraphicFramePr>
          <p:xfrm>
            <a:off x="8463253" y="3807501"/>
            <a:ext cx="343915" cy="343915"/>
          </p:xfrm>
          <a:graphic>
            <a:graphicData uri="http://schemas.openxmlformats.org/presentationml/2006/ole">
              <mc:AlternateContent xmlns:mc="http://schemas.openxmlformats.org/markup-compatibility/2006">
                <mc:Choice xmlns:v="urn:schemas-microsoft-com:vml" Requires="v">
                  <p:oleObj spid="_x0000_s1084" r:id="rId9" imgW="1371240" imgH="1269720" progId="">
                    <p:embed/>
                  </p:oleObj>
                </mc:Choice>
                <mc:Fallback>
                  <p:oleObj r:id="rId9" imgW="1371240" imgH="1269720" progId="">
                    <p:embed/>
                    <p:pic>
                      <p:nvPicPr>
                        <p:cNvPr id="36" name="Object 35">
                          <a:extLst>
                            <a:ext uri="{FF2B5EF4-FFF2-40B4-BE49-F238E27FC236}">
                              <a16:creationId xmlns:a16="http://schemas.microsoft.com/office/drawing/2014/main" id="{ED822437-BB65-41E5-9293-1931D9D92DC4}"/>
                            </a:ext>
                          </a:extLst>
                        </p:cNvPr>
                        <p:cNvPicPr/>
                        <p:nvPr/>
                      </p:nvPicPr>
                      <p:blipFill>
                        <a:blip r:embed="rId10"/>
                        <a:stretch>
                          <a:fillRect/>
                        </a:stretch>
                      </p:blipFill>
                      <p:spPr>
                        <a:xfrm>
                          <a:off x="8463253" y="3807501"/>
                          <a:ext cx="343915" cy="343915"/>
                        </a:xfrm>
                        <a:prstGeom prst="rect">
                          <a:avLst/>
                        </a:prstGeom>
                      </p:spPr>
                    </p:pic>
                  </p:oleObj>
                </mc:Fallback>
              </mc:AlternateContent>
            </a:graphicData>
          </a:graphic>
        </p:graphicFrame>
        <p:graphicFrame>
          <p:nvGraphicFramePr>
            <p:cNvPr id="37" name="Object 36">
              <a:extLst>
                <a:ext uri="{FF2B5EF4-FFF2-40B4-BE49-F238E27FC236}">
                  <a16:creationId xmlns:a16="http://schemas.microsoft.com/office/drawing/2014/main" id="{7105CC0F-DE69-4AB6-BE7F-30D279F859AD}"/>
                </a:ext>
              </a:extLst>
            </p:cNvPr>
            <p:cNvGraphicFramePr>
              <a:graphicFrameLocks noChangeAspect="1"/>
            </p:cNvGraphicFramePr>
            <p:nvPr/>
          </p:nvGraphicFramePr>
          <p:xfrm>
            <a:off x="7797558" y="3807501"/>
            <a:ext cx="343915" cy="343915"/>
          </p:xfrm>
          <a:graphic>
            <a:graphicData uri="http://schemas.openxmlformats.org/presentationml/2006/ole">
              <mc:AlternateContent xmlns:mc="http://schemas.openxmlformats.org/markup-compatibility/2006">
                <mc:Choice xmlns:v="urn:schemas-microsoft-com:vml" Requires="v">
                  <p:oleObj spid="_x0000_s1085" r:id="rId11" imgW="1383840" imgH="1269720" progId="">
                    <p:embed/>
                  </p:oleObj>
                </mc:Choice>
                <mc:Fallback>
                  <p:oleObj r:id="rId11" imgW="1383840" imgH="1269720" progId="">
                    <p:embed/>
                    <p:pic>
                      <p:nvPicPr>
                        <p:cNvPr id="37" name="Object 36">
                          <a:extLst>
                            <a:ext uri="{FF2B5EF4-FFF2-40B4-BE49-F238E27FC236}">
                              <a16:creationId xmlns:a16="http://schemas.microsoft.com/office/drawing/2014/main" id="{7105CC0F-DE69-4AB6-BE7F-30D279F859AD}"/>
                            </a:ext>
                          </a:extLst>
                        </p:cNvPr>
                        <p:cNvPicPr/>
                        <p:nvPr/>
                      </p:nvPicPr>
                      <p:blipFill>
                        <a:blip r:embed="rId12"/>
                        <a:stretch>
                          <a:fillRect/>
                        </a:stretch>
                      </p:blipFill>
                      <p:spPr>
                        <a:xfrm>
                          <a:off x="7797558" y="3807501"/>
                          <a:ext cx="343915" cy="343915"/>
                        </a:xfrm>
                        <a:prstGeom prst="rect">
                          <a:avLst/>
                        </a:prstGeom>
                      </p:spPr>
                    </p:pic>
                  </p:oleObj>
                </mc:Fallback>
              </mc:AlternateContent>
            </a:graphicData>
          </a:graphic>
        </p:graphicFrame>
        <p:graphicFrame>
          <p:nvGraphicFramePr>
            <p:cNvPr id="38" name="Object 37">
              <a:extLst>
                <a:ext uri="{FF2B5EF4-FFF2-40B4-BE49-F238E27FC236}">
                  <a16:creationId xmlns:a16="http://schemas.microsoft.com/office/drawing/2014/main" id="{F9DA64C9-3E6E-46C4-9D8E-850DB42A959B}"/>
                </a:ext>
              </a:extLst>
            </p:cNvPr>
            <p:cNvGraphicFramePr>
              <a:graphicFrameLocks noChangeAspect="1"/>
            </p:cNvGraphicFramePr>
            <p:nvPr/>
          </p:nvGraphicFramePr>
          <p:xfrm>
            <a:off x="7131863" y="3807501"/>
            <a:ext cx="343915" cy="343915"/>
          </p:xfrm>
          <a:graphic>
            <a:graphicData uri="http://schemas.openxmlformats.org/presentationml/2006/ole">
              <mc:AlternateContent xmlns:mc="http://schemas.openxmlformats.org/markup-compatibility/2006">
                <mc:Choice xmlns:v="urn:schemas-microsoft-com:vml" Requires="v">
                  <p:oleObj spid="_x0000_s1086" r:id="rId13" imgW="1383840" imgH="1269720" progId="">
                    <p:embed/>
                  </p:oleObj>
                </mc:Choice>
                <mc:Fallback>
                  <p:oleObj r:id="rId13" imgW="1383840" imgH="1269720" progId="">
                    <p:embed/>
                    <p:pic>
                      <p:nvPicPr>
                        <p:cNvPr id="38" name="Object 37">
                          <a:extLst>
                            <a:ext uri="{FF2B5EF4-FFF2-40B4-BE49-F238E27FC236}">
                              <a16:creationId xmlns:a16="http://schemas.microsoft.com/office/drawing/2014/main" id="{F9DA64C9-3E6E-46C4-9D8E-850DB42A959B}"/>
                            </a:ext>
                          </a:extLst>
                        </p:cNvPr>
                        <p:cNvPicPr/>
                        <p:nvPr/>
                      </p:nvPicPr>
                      <p:blipFill>
                        <a:blip r:embed="rId14"/>
                        <a:stretch>
                          <a:fillRect/>
                        </a:stretch>
                      </p:blipFill>
                      <p:spPr>
                        <a:xfrm>
                          <a:off x="7131863" y="3807501"/>
                          <a:ext cx="343915" cy="343915"/>
                        </a:xfrm>
                        <a:prstGeom prst="rect">
                          <a:avLst/>
                        </a:prstGeom>
                      </p:spPr>
                    </p:pic>
                  </p:oleObj>
                </mc:Fallback>
              </mc:AlternateContent>
            </a:graphicData>
          </a:graphic>
        </p:graphicFrame>
        <p:graphicFrame>
          <p:nvGraphicFramePr>
            <p:cNvPr id="39" name="Object 38">
              <a:extLst>
                <a:ext uri="{FF2B5EF4-FFF2-40B4-BE49-F238E27FC236}">
                  <a16:creationId xmlns:a16="http://schemas.microsoft.com/office/drawing/2014/main" id="{DA6F4444-E745-47AE-8492-B50804D19779}"/>
                </a:ext>
              </a:extLst>
            </p:cNvPr>
            <p:cNvGraphicFramePr>
              <a:graphicFrameLocks noChangeAspect="1"/>
            </p:cNvGraphicFramePr>
            <p:nvPr/>
          </p:nvGraphicFramePr>
          <p:xfrm>
            <a:off x="6466168" y="3807501"/>
            <a:ext cx="343915" cy="343915"/>
          </p:xfrm>
          <a:graphic>
            <a:graphicData uri="http://schemas.openxmlformats.org/presentationml/2006/ole">
              <mc:AlternateContent xmlns:mc="http://schemas.openxmlformats.org/markup-compatibility/2006">
                <mc:Choice xmlns:v="urn:schemas-microsoft-com:vml" Requires="v">
                  <p:oleObj spid="_x0000_s1087" r:id="rId15" imgW="1396800" imgH="1320480" progId="">
                    <p:embed/>
                  </p:oleObj>
                </mc:Choice>
                <mc:Fallback>
                  <p:oleObj r:id="rId15" imgW="1396800" imgH="1320480" progId="">
                    <p:embed/>
                    <p:pic>
                      <p:nvPicPr>
                        <p:cNvPr id="39" name="Object 38">
                          <a:extLst>
                            <a:ext uri="{FF2B5EF4-FFF2-40B4-BE49-F238E27FC236}">
                              <a16:creationId xmlns:a16="http://schemas.microsoft.com/office/drawing/2014/main" id="{DA6F4444-E745-47AE-8492-B50804D19779}"/>
                            </a:ext>
                          </a:extLst>
                        </p:cNvPr>
                        <p:cNvPicPr/>
                        <p:nvPr/>
                      </p:nvPicPr>
                      <p:blipFill>
                        <a:blip r:embed="rId16"/>
                        <a:stretch>
                          <a:fillRect/>
                        </a:stretch>
                      </p:blipFill>
                      <p:spPr>
                        <a:xfrm>
                          <a:off x="6466168" y="3807501"/>
                          <a:ext cx="343915" cy="343915"/>
                        </a:xfrm>
                        <a:prstGeom prst="rect">
                          <a:avLst/>
                        </a:prstGeom>
                      </p:spPr>
                    </p:pic>
                  </p:oleObj>
                </mc:Fallback>
              </mc:AlternateContent>
            </a:graphicData>
          </a:graphic>
        </p:graphicFrame>
        <p:graphicFrame>
          <p:nvGraphicFramePr>
            <p:cNvPr id="40" name="Object 39">
              <a:extLst>
                <a:ext uri="{FF2B5EF4-FFF2-40B4-BE49-F238E27FC236}">
                  <a16:creationId xmlns:a16="http://schemas.microsoft.com/office/drawing/2014/main" id="{D3BB800B-41CB-4185-8FE7-7AE1794D17A4}"/>
                </a:ext>
              </a:extLst>
            </p:cNvPr>
            <p:cNvGraphicFramePr>
              <a:graphicFrameLocks noChangeAspect="1"/>
            </p:cNvGraphicFramePr>
            <p:nvPr/>
          </p:nvGraphicFramePr>
          <p:xfrm>
            <a:off x="5800473" y="3807501"/>
            <a:ext cx="343915" cy="343915"/>
          </p:xfrm>
          <a:graphic>
            <a:graphicData uri="http://schemas.openxmlformats.org/presentationml/2006/ole">
              <mc:AlternateContent xmlns:mc="http://schemas.openxmlformats.org/markup-compatibility/2006">
                <mc:Choice xmlns:v="urn:schemas-microsoft-com:vml" Requires="v">
                  <p:oleObj spid="_x0000_s1088" r:id="rId17" imgW="1345680" imgH="1294920" progId="">
                    <p:embed/>
                  </p:oleObj>
                </mc:Choice>
                <mc:Fallback>
                  <p:oleObj r:id="rId17" imgW="1345680" imgH="1294920" progId="">
                    <p:embed/>
                    <p:pic>
                      <p:nvPicPr>
                        <p:cNvPr id="40" name="Object 39">
                          <a:extLst>
                            <a:ext uri="{FF2B5EF4-FFF2-40B4-BE49-F238E27FC236}">
                              <a16:creationId xmlns:a16="http://schemas.microsoft.com/office/drawing/2014/main" id="{D3BB800B-41CB-4185-8FE7-7AE1794D17A4}"/>
                            </a:ext>
                          </a:extLst>
                        </p:cNvPr>
                        <p:cNvPicPr/>
                        <p:nvPr/>
                      </p:nvPicPr>
                      <p:blipFill>
                        <a:blip r:embed="rId18"/>
                        <a:stretch>
                          <a:fillRect/>
                        </a:stretch>
                      </p:blipFill>
                      <p:spPr>
                        <a:xfrm>
                          <a:off x="5800473" y="3807501"/>
                          <a:ext cx="343915" cy="343915"/>
                        </a:xfrm>
                        <a:prstGeom prst="rect">
                          <a:avLst/>
                        </a:prstGeom>
                      </p:spPr>
                    </p:pic>
                  </p:oleObj>
                </mc:Fallback>
              </mc:AlternateContent>
            </a:graphicData>
          </a:graphic>
        </p:graphicFrame>
        <p:sp>
          <p:nvSpPr>
            <p:cNvPr id="41" name="TextBox 40">
              <a:extLst>
                <a:ext uri="{FF2B5EF4-FFF2-40B4-BE49-F238E27FC236}">
                  <a16:creationId xmlns:a16="http://schemas.microsoft.com/office/drawing/2014/main" id="{2B09A3D4-CAC9-47F2-8F68-08E56819E803}"/>
                </a:ext>
              </a:extLst>
            </p:cNvPr>
            <p:cNvSpPr txBox="1"/>
            <p:nvPr/>
          </p:nvSpPr>
          <p:spPr>
            <a:xfrm>
              <a:off x="6993685" y="3083245"/>
              <a:ext cx="1820815" cy="584775"/>
            </a:xfrm>
            <a:prstGeom prst="rect">
              <a:avLst/>
            </a:prstGeom>
            <a:noFill/>
          </p:spPr>
          <p:txBody>
            <a:bodyPr wrap="square" rtlCol="0">
              <a:spAutoFit/>
            </a:bodyPr>
            <a:lstStyle/>
            <a:p>
              <a:r>
                <a:rPr lang="en-US" sz="3200" dirty="0">
                  <a:solidFill>
                    <a:schemeClr val="bg1"/>
                  </a:solidFill>
                </a:rPr>
                <a:t>Network</a:t>
              </a:r>
            </a:p>
          </p:txBody>
        </p:sp>
      </p:grpSp>
      <p:grpSp>
        <p:nvGrpSpPr>
          <p:cNvPr id="42" name="Group 41">
            <a:extLst>
              <a:ext uri="{FF2B5EF4-FFF2-40B4-BE49-F238E27FC236}">
                <a16:creationId xmlns:a16="http://schemas.microsoft.com/office/drawing/2014/main" id="{B7CE9AF6-EB1F-499B-9984-1A783C69C653}"/>
              </a:ext>
            </a:extLst>
          </p:cNvPr>
          <p:cNvGrpSpPr/>
          <p:nvPr/>
        </p:nvGrpSpPr>
        <p:grpSpPr>
          <a:xfrm>
            <a:off x="2822097" y="4071350"/>
            <a:ext cx="1264979" cy="1445652"/>
            <a:chOff x="2823729" y="4151417"/>
            <a:chExt cx="1640625" cy="1580147"/>
          </a:xfrm>
        </p:grpSpPr>
        <p:sp>
          <p:nvSpPr>
            <p:cNvPr id="43" name="Arrow: Up 42">
              <a:extLst>
                <a:ext uri="{FF2B5EF4-FFF2-40B4-BE49-F238E27FC236}">
                  <a16:creationId xmlns:a16="http://schemas.microsoft.com/office/drawing/2014/main" id="{B3523DC6-68D4-4C71-A2C2-D7D4B862FD13}"/>
                </a:ext>
              </a:extLst>
            </p:cNvPr>
            <p:cNvSpPr/>
            <p:nvPr/>
          </p:nvSpPr>
          <p:spPr>
            <a:xfrm>
              <a:off x="3251647" y="4151417"/>
              <a:ext cx="721854" cy="873685"/>
            </a:xfrm>
            <a:prstGeom prst="up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A545F8DC-ED9F-4C31-AAA2-5A006FED8E47}"/>
                </a:ext>
              </a:extLst>
            </p:cNvPr>
            <p:cNvSpPr txBox="1"/>
            <p:nvPr/>
          </p:nvSpPr>
          <p:spPr>
            <a:xfrm flipH="1">
              <a:off x="2823729" y="5025102"/>
              <a:ext cx="1640625" cy="706462"/>
            </a:xfrm>
            <a:prstGeom prst="rect">
              <a:avLst/>
            </a:prstGeom>
            <a:noFill/>
          </p:spPr>
          <p:txBody>
            <a:bodyPr wrap="square" rtlCol="0">
              <a:spAutoFit/>
            </a:bodyPr>
            <a:lstStyle/>
            <a:p>
              <a:pPr algn="ctr"/>
              <a:r>
                <a:rPr lang="en-US" dirty="0"/>
                <a:t>Individual Packet</a:t>
              </a:r>
            </a:p>
          </p:txBody>
        </p:sp>
      </p:grpSp>
      <p:sp>
        <p:nvSpPr>
          <p:cNvPr id="45" name="TextBox 44">
            <a:extLst>
              <a:ext uri="{FF2B5EF4-FFF2-40B4-BE49-F238E27FC236}">
                <a16:creationId xmlns:a16="http://schemas.microsoft.com/office/drawing/2014/main" id="{0B9503FA-7504-48D0-B0E7-3E5B1F663D0A}"/>
              </a:ext>
            </a:extLst>
          </p:cNvPr>
          <p:cNvSpPr txBox="1"/>
          <p:nvPr/>
        </p:nvSpPr>
        <p:spPr>
          <a:xfrm>
            <a:off x="2948995" y="1726704"/>
            <a:ext cx="1545295" cy="369332"/>
          </a:xfrm>
          <a:prstGeom prst="rect">
            <a:avLst/>
          </a:prstGeom>
          <a:noFill/>
        </p:spPr>
        <p:txBody>
          <a:bodyPr wrap="none" rtlCol="0">
            <a:spAutoFit/>
          </a:bodyPr>
          <a:lstStyle/>
          <a:p>
            <a:r>
              <a:rPr lang="en-US" dirty="0"/>
              <a:t>Original Image</a:t>
            </a:r>
          </a:p>
        </p:txBody>
      </p:sp>
      <p:sp>
        <p:nvSpPr>
          <p:cNvPr id="46" name="TextBox 45">
            <a:extLst>
              <a:ext uri="{FF2B5EF4-FFF2-40B4-BE49-F238E27FC236}">
                <a16:creationId xmlns:a16="http://schemas.microsoft.com/office/drawing/2014/main" id="{F1D6DE27-5825-4786-AB07-0CA03E746AE1}"/>
              </a:ext>
            </a:extLst>
          </p:cNvPr>
          <p:cNvSpPr txBox="1"/>
          <p:nvPr/>
        </p:nvSpPr>
        <p:spPr>
          <a:xfrm>
            <a:off x="2948995" y="2625868"/>
            <a:ext cx="4564648" cy="369332"/>
          </a:xfrm>
          <a:prstGeom prst="rect">
            <a:avLst/>
          </a:prstGeom>
          <a:noFill/>
        </p:spPr>
        <p:txBody>
          <a:bodyPr wrap="none" rtlCol="0">
            <a:spAutoFit/>
          </a:bodyPr>
          <a:lstStyle/>
          <a:p>
            <a:r>
              <a:rPr lang="en-US" dirty="0"/>
              <a:t>Image divided up into packet-sized data pieces</a:t>
            </a:r>
          </a:p>
        </p:txBody>
      </p:sp>
      <p:sp>
        <p:nvSpPr>
          <p:cNvPr id="47" name="Arrow: Right 46">
            <a:extLst>
              <a:ext uri="{FF2B5EF4-FFF2-40B4-BE49-F238E27FC236}">
                <a16:creationId xmlns:a16="http://schemas.microsoft.com/office/drawing/2014/main" id="{1C2A7DBA-AC62-4CFB-A315-B8B13CC2D776}"/>
              </a:ext>
            </a:extLst>
          </p:cNvPr>
          <p:cNvSpPr/>
          <p:nvPr/>
        </p:nvSpPr>
        <p:spPr>
          <a:xfrm>
            <a:off x="4002748" y="2964647"/>
            <a:ext cx="1422997" cy="16729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IP sends packet to network</a:t>
            </a:r>
          </a:p>
        </p:txBody>
      </p:sp>
      <p:sp>
        <p:nvSpPr>
          <p:cNvPr id="48" name="Cloud 47">
            <a:extLst>
              <a:ext uri="{FF2B5EF4-FFF2-40B4-BE49-F238E27FC236}">
                <a16:creationId xmlns:a16="http://schemas.microsoft.com/office/drawing/2014/main" id="{B72ABCD6-B53D-4AC3-8E63-8C5BD3DBEFA7}"/>
              </a:ext>
            </a:extLst>
          </p:cNvPr>
          <p:cNvSpPr/>
          <p:nvPr/>
        </p:nvSpPr>
        <p:spPr>
          <a:xfrm>
            <a:off x="9697968" y="1523641"/>
            <a:ext cx="3387590" cy="470691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internet</a:t>
            </a:r>
            <a:endParaRPr lang="en-US" dirty="0"/>
          </a:p>
        </p:txBody>
      </p:sp>
      <p:sp>
        <p:nvSpPr>
          <p:cNvPr id="49" name="Arrow: Right 48">
            <a:extLst>
              <a:ext uri="{FF2B5EF4-FFF2-40B4-BE49-F238E27FC236}">
                <a16:creationId xmlns:a16="http://schemas.microsoft.com/office/drawing/2014/main" id="{D302252C-54FE-4CF9-A8CE-A9E51BE3869F}"/>
              </a:ext>
            </a:extLst>
          </p:cNvPr>
          <p:cNvSpPr/>
          <p:nvPr/>
        </p:nvSpPr>
        <p:spPr>
          <a:xfrm>
            <a:off x="6409728" y="4299054"/>
            <a:ext cx="3664103" cy="16729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Packets get sent to destination</a:t>
            </a:r>
          </a:p>
        </p:txBody>
      </p:sp>
    </p:spTree>
    <p:extLst>
      <p:ext uri="{BB962C8B-B14F-4D97-AF65-F5344CB8AC3E}">
        <p14:creationId xmlns:p14="http://schemas.microsoft.com/office/powerpoint/2010/main" val="42171119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02900-32B7-42DD-AA2D-3BB5E19F33C8}"/>
              </a:ext>
            </a:extLst>
          </p:cNvPr>
          <p:cNvSpPr>
            <a:spLocks noGrp="1"/>
          </p:cNvSpPr>
          <p:nvPr>
            <p:ph type="title"/>
          </p:nvPr>
        </p:nvSpPr>
        <p:spPr/>
        <p:txBody>
          <a:bodyPr/>
          <a:lstStyle/>
          <a:p>
            <a:r>
              <a:rPr lang="en-US" dirty="0"/>
              <a:t>IP Addresses</a:t>
            </a:r>
          </a:p>
        </p:txBody>
      </p:sp>
      <p:sp>
        <p:nvSpPr>
          <p:cNvPr id="4" name="Content Placeholder 2">
            <a:extLst>
              <a:ext uri="{FF2B5EF4-FFF2-40B4-BE49-F238E27FC236}">
                <a16:creationId xmlns:a16="http://schemas.microsoft.com/office/drawing/2014/main" id="{E050BBB5-8288-4354-BEDD-731B2A1DEBA6}"/>
              </a:ext>
            </a:extLst>
          </p:cNvPr>
          <p:cNvSpPr>
            <a:spLocks noGrp="1"/>
          </p:cNvSpPr>
          <p:nvPr>
            <p:ph idx="1"/>
          </p:nvPr>
        </p:nvSpPr>
        <p:spPr>
          <a:xfrm>
            <a:off x="838200" y="1825625"/>
            <a:ext cx="6360622" cy="4351338"/>
          </a:xfrm>
        </p:spPr>
        <p:txBody>
          <a:bodyPr/>
          <a:lstStyle/>
          <a:p>
            <a:r>
              <a:rPr lang="en-US" dirty="0"/>
              <a:t>How does a packet know where it came from and where it’s going to?</a:t>
            </a:r>
          </a:p>
          <a:p>
            <a:r>
              <a:rPr lang="en-US" dirty="0"/>
              <a:t>Just like a letter, is uses addresses.</a:t>
            </a:r>
          </a:p>
          <a:p>
            <a:r>
              <a:rPr lang="en-US" b="1" dirty="0"/>
              <a:t>Source Address -</a:t>
            </a:r>
            <a:r>
              <a:rPr lang="en-US" dirty="0"/>
              <a:t> the IP address of where it’s coming from (like a return address)</a:t>
            </a:r>
          </a:p>
          <a:p>
            <a:r>
              <a:rPr lang="en-US" b="1" dirty="0"/>
              <a:t>Destination Address </a:t>
            </a:r>
            <a:r>
              <a:rPr lang="en-US" dirty="0"/>
              <a:t>– the IP address of where it’s going to  </a:t>
            </a:r>
          </a:p>
        </p:txBody>
      </p:sp>
      <p:graphicFrame>
        <p:nvGraphicFramePr>
          <p:cNvPr id="5" name="Object 4">
            <a:extLst>
              <a:ext uri="{FF2B5EF4-FFF2-40B4-BE49-F238E27FC236}">
                <a16:creationId xmlns:a16="http://schemas.microsoft.com/office/drawing/2014/main" id="{0B36070F-31DB-4AA7-BC97-C75C610190D1}"/>
              </a:ext>
            </a:extLst>
          </p:cNvPr>
          <p:cNvGraphicFramePr>
            <a:graphicFrameLocks noChangeAspect="1"/>
          </p:cNvGraphicFramePr>
          <p:nvPr/>
        </p:nvGraphicFramePr>
        <p:xfrm>
          <a:off x="7847214" y="2212420"/>
          <a:ext cx="3814705" cy="2303931"/>
        </p:xfrm>
        <a:graphic>
          <a:graphicData uri="http://schemas.openxmlformats.org/presentationml/2006/ole">
            <mc:AlternateContent xmlns:mc="http://schemas.openxmlformats.org/markup-compatibility/2006">
              <mc:Choice xmlns:v="urn:schemas-microsoft-com:vml" Requires="v">
                <p:oleObj spid="_x0000_s2058" r:id="rId3" imgW="2405520" imgH="1452960" progId="">
                  <p:embed/>
                </p:oleObj>
              </mc:Choice>
              <mc:Fallback>
                <p:oleObj r:id="rId3" imgW="2405520" imgH="1452960" progId="">
                  <p:embed/>
                  <p:pic>
                    <p:nvPicPr>
                      <p:cNvPr id="5" name="Object 4">
                        <a:extLst>
                          <a:ext uri="{FF2B5EF4-FFF2-40B4-BE49-F238E27FC236}">
                            <a16:creationId xmlns:a16="http://schemas.microsoft.com/office/drawing/2014/main" id="{0B36070F-31DB-4AA7-BC97-C75C610190D1}"/>
                          </a:ext>
                        </a:extLst>
                      </p:cNvPr>
                      <p:cNvPicPr/>
                      <p:nvPr/>
                    </p:nvPicPr>
                    <p:blipFill>
                      <a:blip r:embed="rId4"/>
                      <a:stretch>
                        <a:fillRect/>
                      </a:stretch>
                    </p:blipFill>
                    <p:spPr>
                      <a:xfrm>
                        <a:off x="7847214" y="2212420"/>
                        <a:ext cx="3814705" cy="2303931"/>
                      </a:xfrm>
                      <a:prstGeom prst="rect">
                        <a:avLst/>
                      </a:prstGeom>
                    </p:spPr>
                  </p:pic>
                </p:oleObj>
              </mc:Fallback>
            </mc:AlternateContent>
          </a:graphicData>
        </a:graphic>
      </p:graphicFrame>
      <p:sp>
        <p:nvSpPr>
          <p:cNvPr id="6" name="Callout: Bent Line 5">
            <a:extLst>
              <a:ext uri="{FF2B5EF4-FFF2-40B4-BE49-F238E27FC236}">
                <a16:creationId xmlns:a16="http://schemas.microsoft.com/office/drawing/2014/main" id="{6B7154D1-6411-4610-9832-090CBC746F14}"/>
              </a:ext>
            </a:extLst>
          </p:cNvPr>
          <p:cNvSpPr/>
          <p:nvPr/>
        </p:nvSpPr>
        <p:spPr>
          <a:xfrm>
            <a:off x="8911244" y="1388240"/>
            <a:ext cx="1313411" cy="739833"/>
          </a:xfrm>
          <a:prstGeom prst="borderCallout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Source Address</a:t>
            </a:r>
          </a:p>
        </p:txBody>
      </p:sp>
      <p:sp>
        <p:nvSpPr>
          <p:cNvPr id="7" name="Callout: Line 6">
            <a:extLst>
              <a:ext uri="{FF2B5EF4-FFF2-40B4-BE49-F238E27FC236}">
                <a16:creationId xmlns:a16="http://schemas.microsoft.com/office/drawing/2014/main" id="{87FBC24E-2194-4DF2-A9C6-0CFDF5298AE4}"/>
              </a:ext>
            </a:extLst>
          </p:cNvPr>
          <p:cNvSpPr/>
          <p:nvPr/>
        </p:nvSpPr>
        <p:spPr>
          <a:xfrm>
            <a:off x="9754566" y="3971867"/>
            <a:ext cx="1496291" cy="1088967"/>
          </a:xfrm>
          <a:prstGeom prst="borderCallout1">
            <a:avLst>
              <a:gd name="adj1" fmla="val 18750"/>
              <a:gd name="adj2" fmla="val -8333"/>
              <a:gd name="adj3" fmla="val -21088"/>
              <a:gd name="adj4" fmla="val -23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Destination Address</a:t>
            </a:r>
          </a:p>
        </p:txBody>
      </p:sp>
    </p:spTree>
    <p:extLst>
      <p:ext uri="{BB962C8B-B14F-4D97-AF65-F5344CB8AC3E}">
        <p14:creationId xmlns:p14="http://schemas.microsoft.com/office/powerpoint/2010/main" val="16609188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02900-32B7-42DD-AA2D-3BB5E19F33C8}"/>
              </a:ext>
            </a:extLst>
          </p:cNvPr>
          <p:cNvSpPr>
            <a:spLocks noGrp="1"/>
          </p:cNvSpPr>
          <p:nvPr>
            <p:ph type="title"/>
          </p:nvPr>
        </p:nvSpPr>
        <p:spPr/>
        <p:txBody>
          <a:bodyPr/>
          <a:lstStyle/>
          <a:p>
            <a:r>
              <a:rPr lang="en-US" dirty="0"/>
              <a:t>IP Addresses</a:t>
            </a:r>
          </a:p>
        </p:txBody>
      </p:sp>
      <p:sp>
        <p:nvSpPr>
          <p:cNvPr id="4" name="Content Placeholder 2">
            <a:extLst>
              <a:ext uri="{FF2B5EF4-FFF2-40B4-BE49-F238E27FC236}">
                <a16:creationId xmlns:a16="http://schemas.microsoft.com/office/drawing/2014/main" id="{E050BBB5-8288-4354-BEDD-731B2A1DEBA6}"/>
              </a:ext>
            </a:extLst>
          </p:cNvPr>
          <p:cNvSpPr>
            <a:spLocks noGrp="1"/>
          </p:cNvSpPr>
          <p:nvPr>
            <p:ph idx="1"/>
          </p:nvPr>
        </p:nvSpPr>
        <p:spPr>
          <a:xfrm>
            <a:off x="838200" y="1825625"/>
            <a:ext cx="6360622" cy="4351338"/>
          </a:xfrm>
        </p:spPr>
        <p:txBody>
          <a:bodyPr/>
          <a:lstStyle/>
          <a:p>
            <a:r>
              <a:rPr lang="en-US" dirty="0"/>
              <a:t>How does a packet know where it came from and where it’s going to?</a:t>
            </a:r>
          </a:p>
          <a:p>
            <a:r>
              <a:rPr lang="en-US" dirty="0"/>
              <a:t>Just like a letter, is uses addresses.</a:t>
            </a:r>
          </a:p>
          <a:p>
            <a:r>
              <a:rPr lang="en-US" b="1" dirty="0"/>
              <a:t>Source Address -</a:t>
            </a:r>
            <a:r>
              <a:rPr lang="en-US" dirty="0"/>
              <a:t> the IP address of where it’s coming from (like a return address)</a:t>
            </a:r>
          </a:p>
          <a:p>
            <a:r>
              <a:rPr lang="en-US" b="1" dirty="0"/>
              <a:t>Destination Address </a:t>
            </a:r>
            <a:r>
              <a:rPr lang="en-US" dirty="0"/>
              <a:t>– the IP address of where it’s going to  </a:t>
            </a:r>
          </a:p>
        </p:txBody>
      </p:sp>
      <p:graphicFrame>
        <p:nvGraphicFramePr>
          <p:cNvPr id="5" name="Object 4">
            <a:extLst>
              <a:ext uri="{FF2B5EF4-FFF2-40B4-BE49-F238E27FC236}">
                <a16:creationId xmlns:a16="http://schemas.microsoft.com/office/drawing/2014/main" id="{0B36070F-31DB-4AA7-BC97-C75C610190D1}"/>
              </a:ext>
            </a:extLst>
          </p:cNvPr>
          <p:cNvGraphicFramePr>
            <a:graphicFrameLocks noChangeAspect="1"/>
          </p:cNvGraphicFramePr>
          <p:nvPr/>
        </p:nvGraphicFramePr>
        <p:xfrm>
          <a:off x="7847214" y="2212420"/>
          <a:ext cx="3814705" cy="2303931"/>
        </p:xfrm>
        <a:graphic>
          <a:graphicData uri="http://schemas.openxmlformats.org/presentationml/2006/ole">
            <mc:AlternateContent xmlns:mc="http://schemas.openxmlformats.org/markup-compatibility/2006">
              <mc:Choice xmlns:v="urn:schemas-microsoft-com:vml" Requires="v">
                <p:oleObj spid="_x0000_s3082" r:id="rId3" imgW="2405520" imgH="1452960" progId="">
                  <p:embed/>
                </p:oleObj>
              </mc:Choice>
              <mc:Fallback>
                <p:oleObj r:id="rId3" imgW="2405520" imgH="1452960" progId="">
                  <p:embed/>
                  <p:pic>
                    <p:nvPicPr>
                      <p:cNvPr id="5" name="Object 4">
                        <a:extLst>
                          <a:ext uri="{FF2B5EF4-FFF2-40B4-BE49-F238E27FC236}">
                            <a16:creationId xmlns:a16="http://schemas.microsoft.com/office/drawing/2014/main" id="{0B36070F-31DB-4AA7-BC97-C75C610190D1}"/>
                          </a:ext>
                        </a:extLst>
                      </p:cNvPr>
                      <p:cNvPicPr/>
                      <p:nvPr/>
                    </p:nvPicPr>
                    <p:blipFill>
                      <a:blip r:embed="rId4"/>
                      <a:stretch>
                        <a:fillRect/>
                      </a:stretch>
                    </p:blipFill>
                    <p:spPr>
                      <a:xfrm>
                        <a:off x="7847214" y="2212420"/>
                        <a:ext cx="3814705" cy="2303931"/>
                      </a:xfrm>
                      <a:prstGeom prst="rect">
                        <a:avLst/>
                      </a:prstGeom>
                    </p:spPr>
                  </p:pic>
                </p:oleObj>
              </mc:Fallback>
            </mc:AlternateContent>
          </a:graphicData>
        </a:graphic>
      </p:graphicFrame>
      <p:sp>
        <p:nvSpPr>
          <p:cNvPr id="6" name="Callout: Bent Line 5">
            <a:extLst>
              <a:ext uri="{FF2B5EF4-FFF2-40B4-BE49-F238E27FC236}">
                <a16:creationId xmlns:a16="http://schemas.microsoft.com/office/drawing/2014/main" id="{6B7154D1-6411-4610-9832-090CBC746F14}"/>
              </a:ext>
            </a:extLst>
          </p:cNvPr>
          <p:cNvSpPr/>
          <p:nvPr/>
        </p:nvSpPr>
        <p:spPr>
          <a:xfrm>
            <a:off x="8911244" y="1388240"/>
            <a:ext cx="1313411" cy="739833"/>
          </a:xfrm>
          <a:prstGeom prst="borderCallout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Source Address</a:t>
            </a:r>
          </a:p>
        </p:txBody>
      </p:sp>
      <p:sp>
        <p:nvSpPr>
          <p:cNvPr id="7" name="Callout: Line 6">
            <a:extLst>
              <a:ext uri="{FF2B5EF4-FFF2-40B4-BE49-F238E27FC236}">
                <a16:creationId xmlns:a16="http://schemas.microsoft.com/office/drawing/2014/main" id="{87FBC24E-2194-4DF2-A9C6-0CFDF5298AE4}"/>
              </a:ext>
            </a:extLst>
          </p:cNvPr>
          <p:cNvSpPr/>
          <p:nvPr/>
        </p:nvSpPr>
        <p:spPr>
          <a:xfrm>
            <a:off x="9754566" y="3971867"/>
            <a:ext cx="1496291" cy="1088967"/>
          </a:xfrm>
          <a:prstGeom prst="borderCallout1">
            <a:avLst>
              <a:gd name="adj1" fmla="val 18750"/>
              <a:gd name="adj2" fmla="val -8333"/>
              <a:gd name="adj3" fmla="val -21088"/>
              <a:gd name="adj4" fmla="val -23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Destination Address</a:t>
            </a:r>
          </a:p>
        </p:txBody>
      </p:sp>
      <p:sp>
        <p:nvSpPr>
          <p:cNvPr id="8" name="Rectangle 7">
            <a:extLst>
              <a:ext uri="{FF2B5EF4-FFF2-40B4-BE49-F238E27FC236}">
                <a16:creationId xmlns:a16="http://schemas.microsoft.com/office/drawing/2014/main" id="{D4F6302F-97AB-4EEF-BF08-CAA40C2C33A9}"/>
              </a:ext>
            </a:extLst>
          </p:cNvPr>
          <p:cNvSpPr/>
          <p:nvPr/>
        </p:nvSpPr>
        <p:spPr>
          <a:xfrm>
            <a:off x="10085690" y="1667937"/>
            <a:ext cx="1313411" cy="460136"/>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10.0.0.15</a:t>
            </a:r>
          </a:p>
        </p:txBody>
      </p:sp>
      <p:sp>
        <p:nvSpPr>
          <p:cNvPr id="9" name="Rectangle 8">
            <a:extLst>
              <a:ext uri="{FF2B5EF4-FFF2-40B4-BE49-F238E27FC236}">
                <a16:creationId xmlns:a16="http://schemas.microsoft.com/office/drawing/2014/main" id="{4A1D4E8B-49B3-4FBC-91C0-785521A2DC18}"/>
              </a:ext>
            </a:extLst>
          </p:cNvPr>
          <p:cNvSpPr/>
          <p:nvPr/>
        </p:nvSpPr>
        <p:spPr>
          <a:xfrm>
            <a:off x="10224655" y="4830766"/>
            <a:ext cx="1591467" cy="46013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93.184.216.34</a:t>
            </a:r>
          </a:p>
        </p:txBody>
      </p:sp>
    </p:spTree>
    <p:extLst>
      <p:ext uri="{BB962C8B-B14F-4D97-AF65-F5344CB8AC3E}">
        <p14:creationId xmlns:p14="http://schemas.microsoft.com/office/powerpoint/2010/main" val="15689713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B9F7E-A902-430D-8E17-FF4E324A464A}"/>
              </a:ext>
            </a:extLst>
          </p:cNvPr>
          <p:cNvSpPr>
            <a:spLocks noGrp="1"/>
          </p:cNvSpPr>
          <p:nvPr>
            <p:ph type="title"/>
          </p:nvPr>
        </p:nvSpPr>
        <p:spPr/>
        <p:txBody>
          <a:bodyPr/>
          <a:lstStyle/>
          <a:p>
            <a:r>
              <a:rPr lang="en-US" dirty="0"/>
              <a:t>Other Identifiers – The MAC Address</a:t>
            </a:r>
          </a:p>
        </p:txBody>
      </p:sp>
      <p:sp>
        <p:nvSpPr>
          <p:cNvPr id="8" name="Content Placeholder 2">
            <a:extLst>
              <a:ext uri="{FF2B5EF4-FFF2-40B4-BE49-F238E27FC236}">
                <a16:creationId xmlns:a16="http://schemas.microsoft.com/office/drawing/2014/main" id="{02DB19DB-3B59-4131-9239-6AE762339D31}"/>
              </a:ext>
            </a:extLst>
          </p:cNvPr>
          <p:cNvSpPr>
            <a:spLocks noGrp="1"/>
          </p:cNvSpPr>
          <p:nvPr>
            <p:ph idx="1"/>
          </p:nvPr>
        </p:nvSpPr>
        <p:spPr>
          <a:xfrm>
            <a:off x="838200" y="1413165"/>
            <a:ext cx="10515600" cy="2241580"/>
          </a:xfrm>
        </p:spPr>
        <p:txBody>
          <a:bodyPr>
            <a:normAutofit fontScale="92500" lnSpcReduction="20000"/>
          </a:bodyPr>
          <a:lstStyle/>
          <a:p>
            <a:r>
              <a:rPr lang="en-US" dirty="0"/>
              <a:t>Computers are assigned IP addresses through software (changeable)</a:t>
            </a:r>
          </a:p>
          <a:p>
            <a:r>
              <a:rPr lang="en-US" dirty="0"/>
              <a:t>The hardware has its own identifier, MAC address (non-changeable)</a:t>
            </a:r>
          </a:p>
          <a:p>
            <a:r>
              <a:rPr lang="en-US" dirty="0"/>
              <a:t>Assigned at manufacture time, the first three bytes map to manufacturer (OUI listing) </a:t>
            </a:r>
          </a:p>
          <a:p>
            <a:r>
              <a:rPr lang="en-US" dirty="0"/>
              <a:t>Can tell information about network hardware connected through the network traffic. The MAC address has (leaks) this information</a:t>
            </a:r>
          </a:p>
        </p:txBody>
      </p:sp>
      <p:pic>
        <p:nvPicPr>
          <p:cNvPr id="9" name="Picture 2" descr="What is a MAC address and where is it located?">
            <a:extLst>
              <a:ext uri="{FF2B5EF4-FFF2-40B4-BE49-F238E27FC236}">
                <a16:creationId xmlns:a16="http://schemas.microsoft.com/office/drawing/2014/main" id="{8F116F5D-3ACA-4623-9CBE-677152C223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657860"/>
            <a:ext cx="5334000" cy="3000375"/>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28BC8384-AF10-4E03-907A-68D5F4340C28}"/>
              </a:ext>
            </a:extLst>
          </p:cNvPr>
          <p:cNvSpPr txBox="1">
            <a:spLocks/>
          </p:cNvSpPr>
          <p:nvPr/>
        </p:nvSpPr>
        <p:spPr>
          <a:xfrm>
            <a:off x="838200" y="3557847"/>
            <a:ext cx="5257800" cy="20640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dirty="0"/>
              <a:t>MAC addresses can be spoofed (faked), but generally the way to identify a specific physical network device</a:t>
            </a:r>
          </a:p>
        </p:txBody>
      </p:sp>
    </p:spTree>
    <p:extLst>
      <p:ext uri="{BB962C8B-B14F-4D97-AF65-F5344CB8AC3E}">
        <p14:creationId xmlns:p14="http://schemas.microsoft.com/office/powerpoint/2010/main" val="26455278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9E3E8-9CB7-448C-BDEF-3306F287915E}"/>
              </a:ext>
            </a:extLst>
          </p:cNvPr>
          <p:cNvSpPr>
            <a:spLocks noGrp="1"/>
          </p:cNvSpPr>
          <p:nvPr>
            <p:ph type="title"/>
          </p:nvPr>
        </p:nvSpPr>
        <p:spPr/>
        <p:txBody>
          <a:bodyPr/>
          <a:lstStyle/>
          <a:p>
            <a:r>
              <a:rPr lang="en-US" i="1" dirty="0"/>
              <a:t>Not</a:t>
            </a:r>
            <a:r>
              <a:rPr lang="en-US" dirty="0"/>
              <a:t> Lost in Translation</a:t>
            </a:r>
            <a:endParaRPr lang="en-US" i="1" dirty="0"/>
          </a:p>
        </p:txBody>
      </p:sp>
      <p:sp>
        <p:nvSpPr>
          <p:cNvPr id="3" name="Content Placeholder 2">
            <a:extLst>
              <a:ext uri="{FF2B5EF4-FFF2-40B4-BE49-F238E27FC236}">
                <a16:creationId xmlns:a16="http://schemas.microsoft.com/office/drawing/2014/main" id="{24DFDBF6-FF5D-4E1A-BCAC-4434EAFB54A6}"/>
              </a:ext>
            </a:extLst>
          </p:cNvPr>
          <p:cNvSpPr>
            <a:spLocks noGrp="1"/>
          </p:cNvSpPr>
          <p:nvPr>
            <p:ph idx="1"/>
          </p:nvPr>
        </p:nvSpPr>
        <p:spPr/>
        <p:txBody>
          <a:bodyPr/>
          <a:lstStyle/>
          <a:p>
            <a:r>
              <a:rPr lang="en-US" dirty="0"/>
              <a:t>How do you get from “example.com” to the IP address  93.184.216.34? </a:t>
            </a:r>
          </a:p>
          <a:p>
            <a:pPr lvl="1"/>
            <a:r>
              <a:rPr lang="en-US" dirty="0"/>
              <a:t>Answer: the </a:t>
            </a:r>
            <a:r>
              <a:rPr lang="en-US" b="1" dirty="0"/>
              <a:t>Domain Name System (DNS)</a:t>
            </a:r>
            <a:r>
              <a:rPr lang="en-US" dirty="0"/>
              <a:t>! </a:t>
            </a:r>
          </a:p>
          <a:p>
            <a:r>
              <a:rPr lang="en-US" dirty="0"/>
              <a:t>DNS is like a phonebook for domain names mapped to IP addresses.</a:t>
            </a:r>
          </a:p>
        </p:txBody>
      </p:sp>
      <p:pic>
        <p:nvPicPr>
          <p:cNvPr id="1026" name="Picture 2">
            <a:extLst>
              <a:ext uri="{FF2B5EF4-FFF2-40B4-BE49-F238E27FC236}">
                <a16:creationId xmlns:a16="http://schemas.microsoft.com/office/drawing/2014/main" id="{C823A6C1-9C26-4DCB-BF80-3E968113C0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6965" y="4111105"/>
            <a:ext cx="4219135" cy="2381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3770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8DAA3-AA91-4755-8D89-A47CF81E1EE5}"/>
              </a:ext>
            </a:extLst>
          </p:cNvPr>
          <p:cNvSpPr>
            <a:spLocks noGrp="1"/>
          </p:cNvSpPr>
          <p:nvPr>
            <p:ph type="title"/>
          </p:nvPr>
        </p:nvSpPr>
        <p:spPr/>
        <p:txBody>
          <a:bodyPr/>
          <a:lstStyle/>
          <a:p>
            <a:r>
              <a:rPr lang="en-US" dirty="0"/>
              <a:t>Workshop Overview</a:t>
            </a:r>
          </a:p>
        </p:txBody>
      </p:sp>
      <p:sp>
        <p:nvSpPr>
          <p:cNvPr id="3" name="Content Placeholder 2">
            <a:extLst>
              <a:ext uri="{FF2B5EF4-FFF2-40B4-BE49-F238E27FC236}">
                <a16:creationId xmlns:a16="http://schemas.microsoft.com/office/drawing/2014/main" id="{C5422FF4-DBD2-4407-B2FE-C4EBE270550F}"/>
              </a:ext>
            </a:extLst>
          </p:cNvPr>
          <p:cNvSpPr>
            <a:spLocks noGrp="1"/>
          </p:cNvSpPr>
          <p:nvPr>
            <p:ph idx="1"/>
          </p:nvPr>
        </p:nvSpPr>
        <p:spPr/>
        <p:txBody>
          <a:bodyPr/>
          <a:lstStyle/>
          <a:p>
            <a:pPr marL="0" indent="0">
              <a:buNone/>
            </a:pPr>
            <a:r>
              <a:rPr lang="en-US" dirty="0"/>
              <a:t>Using the Kali OS running on the Raspberry Pi (RPi)</a:t>
            </a:r>
          </a:p>
          <a:p>
            <a:r>
              <a:rPr lang="en-US" dirty="0"/>
              <a:t>Introduce the affordable hardware environment of the RPi </a:t>
            </a:r>
          </a:p>
          <a:p>
            <a:r>
              <a:rPr lang="en-US" dirty="0"/>
              <a:t>Practice using Kali Linux and Linux commands at a command line interface (CLI)</a:t>
            </a:r>
          </a:p>
          <a:p>
            <a:r>
              <a:rPr lang="en-US" dirty="0"/>
              <a:t>Explore a few of the many pre-installed cybersecurity-related programs on Kali Linux</a:t>
            </a:r>
          </a:p>
          <a:p>
            <a:pPr marL="0" indent="0">
              <a:buNone/>
            </a:pPr>
            <a:endParaRPr lang="en-US" dirty="0"/>
          </a:p>
        </p:txBody>
      </p:sp>
    </p:spTree>
    <p:extLst>
      <p:ext uri="{BB962C8B-B14F-4D97-AF65-F5344CB8AC3E}">
        <p14:creationId xmlns:p14="http://schemas.microsoft.com/office/powerpoint/2010/main" val="3467636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59BFA-4A2B-458D-924F-BF4CDC2B046B}"/>
              </a:ext>
            </a:extLst>
          </p:cNvPr>
          <p:cNvSpPr>
            <a:spLocks noGrp="1"/>
          </p:cNvSpPr>
          <p:nvPr>
            <p:ph type="title"/>
          </p:nvPr>
        </p:nvSpPr>
        <p:spPr/>
        <p:txBody>
          <a:bodyPr/>
          <a:lstStyle/>
          <a:p>
            <a:r>
              <a:rPr lang="en-US" dirty="0"/>
              <a:t>Ports</a:t>
            </a:r>
          </a:p>
        </p:txBody>
      </p:sp>
      <p:sp>
        <p:nvSpPr>
          <p:cNvPr id="3" name="Content Placeholder 2">
            <a:extLst>
              <a:ext uri="{FF2B5EF4-FFF2-40B4-BE49-F238E27FC236}">
                <a16:creationId xmlns:a16="http://schemas.microsoft.com/office/drawing/2014/main" id="{ED343009-84A9-43D3-904A-0049B800CDAF}"/>
              </a:ext>
            </a:extLst>
          </p:cNvPr>
          <p:cNvSpPr>
            <a:spLocks noGrp="1"/>
          </p:cNvSpPr>
          <p:nvPr>
            <p:ph idx="1"/>
          </p:nvPr>
        </p:nvSpPr>
        <p:spPr>
          <a:xfrm>
            <a:off x="838200" y="1825625"/>
            <a:ext cx="6668193" cy="4351338"/>
          </a:xfrm>
        </p:spPr>
        <p:txBody>
          <a:bodyPr/>
          <a:lstStyle/>
          <a:p>
            <a:r>
              <a:rPr lang="en-US" dirty="0"/>
              <a:t>Network ports indicate what type of service it is (email, file transfer, web).</a:t>
            </a:r>
          </a:p>
          <a:p>
            <a:r>
              <a:rPr lang="en-US" dirty="0"/>
              <a:t>Typical ports used when browsing the internet</a:t>
            </a:r>
          </a:p>
          <a:p>
            <a:pPr lvl="1"/>
            <a:r>
              <a:rPr lang="en-US" dirty="0"/>
              <a:t>Resolving a URL (www.example.com) to an IP address (198.41.0.4) uses the </a:t>
            </a:r>
            <a:r>
              <a:rPr lang="en-US" b="1" dirty="0"/>
              <a:t>Domain Name System (DNS) </a:t>
            </a:r>
            <a:r>
              <a:rPr lang="en-US" dirty="0"/>
              <a:t>on port 53</a:t>
            </a:r>
          </a:p>
          <a:p>
            <a:pPr lvl="1"/>
            <a:r>
              <a:rPr lang="en-US" dirty="0"/>
              <a:t>Unencrypted website traffic (HTTP) – Port 80 </a:t>
            </a:r>
          </a:p>
          <a:p>
            <a:pPr lvl="1"/>
            <a:r>
              <a:rPr lang="en-US" dirty="0"/>
              <a:t>Encrypted website traffic (HTTPS) – Port 443</a:t>
            </a:r>
          </a:p>
          <a:p>
            <a:pPr lvl="1"/>
            <a:endParaRPr lang="en-US" dirty="0"/>
          </a:p>
          <a:p>
            <a:pPr lvl="1"/>
            <a:endParaRPr lang="en-US" dirty="0"/>
          </a:p>
          <a:p>
            <a:pPr lvl="1"/>
            <a:endParaRPr lang="en-US" dirty="0"/>
          </a:p>
        </p:txBody>
      </p:sp>
      <p:graphicFrame>
        <p:nvGraphicFramePr>
          <p:cNvPr id="5" name="Table 4">
            <a:extLst>
              <a:ext uri="{FF2B5EF4-FFF2-40B4-BE49-F238E27FC236}">
                <a16:creationId xmlns:a16="http://schemas.microsoft.com/office/drawing/2014/main" id="{53EDBB23-AEE9-4698-8784-0849065AEEF5}"/>
              </a:ext>
            </a:extLst>
          </p:cNvPr>
          <p:cNvGraphicFramePr>
            <a:graphicFrameLocks noGrp="1"/>
          </p:cNvGraphicFramePr>
          <p:nvPr/>
        </p:nvGraphicFramePr>
        <p:xfrm>
          <a:off x="7850522" y="575366"/>
          <a:ext cx="3688922" cy="6071684"/>
        </p:xfrm>
        <a:graphic>
          <a:graphicData uri="http://schemas.openxmlformats.org/drawingml/2006/table">
            <a:tbl>
              <a:tblPr/>
              <a:tblGrid>
                <a:gridCol w="822960">
                  <a:extLst>
                    <a:ext uri="{9D8B030D-6E8A-4147-A177-3AD203B41FA5}">
                      <a16:colId xmlns:a16="http://schemas.microsoft.com/office/drawing/2014/main" val="447495319"/>
                    </a:ext>
                  </a:extLst>
                </a:gridCol>
                <a:gridCol w="2865962">
                  <a:extLst>
                    <a:ext uri="{9D8B030D-6E8A-4147-A177-3AD203B41FA5}">
                      <a16:colId xmlns:a16="http://schemas.microsoft.com/office/drawing/2014/main" val="1557898180"/>
                    </a:ext>
                  </a:extLst>
                </a:gridCol>
              </a:tblGrid>
              <a:tr h="493641">
                <a:tc>
                  <a:txBody>
                    <a:bodyPr/>
                    <a:lstStyle/>
                    <a:p>
                      <a:pPr marL="0" marR="0">
                        <a:spcBef>
                          <a:spcPts val="0"/>
                        </a:spcBef>
                        <a:spcAft>
                          <a:spcPts val="0"/>
                        </a:spcAft>
                      </a:pPr>
                      <a:r>
                        <a:rPr lang="en-US" sz="1500" dirty="0">
                          <a:effectLst/>
                        </a:rPr>
                        <a:t>Port Number</a:t>
                      </a:r>
                    </a:p>
                  </a:txBody>
                  <a:tcPr marL="52603" marR="52603" marT="52603" marB="52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F4F4"/>
                    </a:solidFill>
                  </a:tcPr>
                </a:tc>
                <a:tc>
                  <a:txBody>
                    <a:bodyPr/>
                    <a:lstStyle/>
                    <a:p>
                      <a:pPr marL="0" marR="0">
                        <a:spcBef>
                          <a:spcPts val="0"/>
                        </a:spcBef>
                        <a:spcAft>
                          <a:spcPts val="0"/>
                        </a:spcAft>
                      </a:pPr>
                      <a:r>
                        <a:rPr lang="en-US" sz="1500" dirty="0">
                          <a:effectLst/>
                        </a:rPr>
                        <a:t>Usage</a:t>
                      </a:r>
                    </a:p>
                  </a:txBody>
                  <a:tcPr marL="52603" marR="52603" marT="52603" marB="52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F4F4"/>
                    </a:solidFill>
                  </a:tcPr>
                </a:tc>
                <a:extLst>
                  <a:ext uri="{0D108BD9-81ED-4DB2-BD59-A6C34878D82A}">
                    <a16:rowId xmlns:a16="http://schemas.microsoft.com/office/drawing/2014/main" val="358104770"/>
                  </a:ext>
                </a:extLst>
              </a:tr>
              <a:tr h="493641">
                <a:tc>
                  <a:txBody>
                    <a:bodyPr/>
                    <a:lstStyle/>
                    <a:p>
                      <a:pPr marL="0" marR="0">
                        <a:spcBef>
                          <a:spcPts val="0"/>
                        </a:spcBef>
                        <a:spcAft>
                          <a:spcPts val="0"/>
                        </a:spcAft>
                      </a:pPr>
                      <a:r>
                        <a:rPr lang="en-US" sz="1800" dirty="0">
                          <a:effectLst/>
                          <a:latin typeface="Arial" panose="020B0604020202020204" pitchFamily="34" charset="0"/>
                        </a:rPr>
                        <a:t>23</a:t>
                      </a:r>
                      <a:endParaRPr lang="en-US" sz="3600" dirty="0">
                        <a:effectLst/>
                      </a:endParaRPr>
                    </a:p>
                  </a:txBody>
                  <a:tcPr marL="52603" marR="52603" marT="52603" marB="526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F4F4"/>
                    </a:solidFill>
                  </a:tcPr>
                </a:tc>
                <a:tc>
                  <a:txBody>
                    <a:bodyPr/>
                    <a:lstStyle/>
                    <a:p>
                      <a:pPr marL="0" marR="0">
                        <a:spcBef>
                          <a:spcPts val="0"/>
                        </a:spcBef>
                        <a:spcAft>
                          <a:spcPts val="0"/>
                        </a:spcAft>
                      </a:pPr>
                      <a:r>
                        <a:rPr lang="en-US" sz="1400" dirty="0">
                          <a:effectLst/>
                          <a:latin typeface="Arial" panose="020B0604020202020204" pitchFamily="34" charset="0"/>
                        </a:rPr>
                        <a:t>Telnet - Remote login service, unencrypted text messages</a:t>
                      </a:r>
                      <a:endParaRPr lang="en-US" sz="2800" dirty="0">
                        <a:effectLst/>
                      </a:endParaRPr>
                    </a:p>
                  </a:txBody>
                  <a:tcPr marL="52603" marR="52603" marT="52603" marB="526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F4F4"/>
                    </a:solidFill>
                  </a:tcPr>
                </a:tc>
                <a:extLst>
                  <a:ext uri="{0D108BD9-81ED-4DB2-BD59-A6C34878D82A}">
                    <a16:rowId xmlns:a16="http://schemas.microsoft.com/office/drawing/2014/main" val="3577151044"/>
                  </a:ext>
                </a:extLst>
              </a:tr>
              <a:tr h="493641">
                <a:tc>
                  <a:txBody>
                    <a:bodyPr/>
                    <a:lstStyle/>
                    <a:p>
                      <a:pPr marL="0" marR="0">
                        <a:spcBef>
                          <a:spcPts val="0"/>
                        </a:spcBef>
                        <a:spcAft>
                          <a:spcPts val="0"/>
                        </a:spcAft>
                      </a:pPr>
                      <a:r>
                        <a:rPr lang="en-US" sz="1800" dirty="0">
                          <a:effectLst/>
                          <a:latin typeface="Arial" panose="020B0604020202020204" pitchFamily="34" charset="0"/>
                        </a:rPr>
                        <a:t>25</a:t>
                      </a:r>
                      <a:endParaRPr lang="en-US" sz="3600" dirty="0">
                        <a:effectLst/>
                      </a:endParaRPr>
                    </a:p>
                  </a:txBody>
                  <a:tcPr marL="52603" marR="52603" marT="52603" marB="526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F4F4"/>
                    </a:solidFill>
                  </a:tcPr>
                </a:tc>
                <a:tc>
                  <a:txBody>
                    <a:bodyPr/>
                    <a:lstStyle/>
                    <a:p>
                      <a:pPr marL="0" marR="0">
                        <a:spcBef>
                          <a:spcPts val="0"/>
                        </a:spcBef>
                        <a:spcAft>
                          <a:spcPts val="0"/>
                        </a:spcAft>
                      </a:pPr>
                      <a:r>
                        <a:rPr lang="en-US" sz="1400" dirty="0">
                          <a:effectLst/>
                          <a:latin typeface="Arial" panose="020B0604020202020204" pitchFamily="34" charset="0"/>
                        </a:rPr>
                        <a:t>Simple Mail Transfer Protocol (SMTP) E-mail Routing</a:t>
                      </a:r>
                      <a:endParaRPr lang="en-US" sz="2800" dirty="0">
                        <a:effectLst/>
                      </a:endParaRPr>
                    </a:p>
                  </a:txBody>
                  <a:tcPr marL="52603" marR="52603" marT="52603" marB="526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F4F4"/>
                    </a:solidFill>
                  </a:tcPr>
                </a:tc>
                <a:extLst>
                  <a:ext uri="{0D108BD9-81ED-4DB2-BD59-A6C34878D82A}">
                    <a16:rowId xmlns:a16="http://schemas.microsoft.com/office/drawing/2014/main" val="2438333068"/>
                  </a:ext>
                </a:extLst>
              </a:tr>
              <a:tr h="247384">
                <a:tc>
                  <a:txBody>
                    <a:bodyPr/>
                    <a:lstStyle/>
                    <a:p>
                      <a:pPr marL="0" marR="0">
                        <a:spcBef>
                          <a:spcPts val="0"/>
                        </a:spcBef>
                        <a:spcAft>
                          <a:spcPts val="0"/>
                        </a:spcAft>
                      </a:pPr>
                      <a:r>
                        <a:rPr lang="en-US" sz="1800" dirty="0">
                          <a:effectLst/>
                          <a:latin typeface="Arial" panose="020B0604020202020204" pitchFamily="34" charset="0"/>
                        </a:rPr>
                        <a:t>53</a:t>
                      </a:r>
                      <a:endParaRPr lang="en-US" sz="3600" dirty="0">
                        <a:effectLst/>
                      </a:endParaRPr>
                    </a:p>
                  </a:txBody>
                  <a:tcPr marL="52603" marR="52603" marT="52603" marB="526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marL="0" marR="0">
                        <a:spcBef>
                          <a:spcPts val="0"/>
                        </a:spcBef>
                        <a:spcAft>
                          <a:spcPts val="0"/>
                        </a:spcAft>
                      </a:pPr>
                      <a:r>
                        <a:rPr lang="en-US" sz="1400" dirty="0">
                          <a:effectLst/>
                          <a:latin typeface="Arial" panose="020B0604020202020204" pitchFamily="34" charset="0"/>
                        </a:rPr>
                        <a:t>Domain Name System (DNS) service</a:t>
                      </a:r>
                      <a:endParaRPr lang="en-US" sz="2800" dirty="0">
                        <a:effectLst/>
                      </a:endParaRPr>
                    </a:p>
                  </a:txBody>
                  <a:tcPr marL="52603" marR="52603" marT="52603" marB="526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353227195"/>
                  </a:ext>
                </a:extLst>
              </a:tr>
              <a:tr h="672655">
                <a:tc>
                  <a:txBody>
                    <a:bodyPr/>
                    <a:lstStyle/>
                    <a:p>
                      <a:pPr marL="0" marR="0">
                        <a:spcBef>
                          <a:spcPts val="0"/>
                        </a:spcBef>
                        <a:spcAft>
                          <a:spcPts val="0"/>
                        </a:spcAft>
                      </a:pPr>
                      <a:r>
                        <a:rPr lang="en-US" sz="1800" dirty="0">
                          <a:effectLst/>
                          <a:latin typeface="Arial" panose="020B0604020202020204" pitchFamily="34" charset="0"/>
                        </a:rPr>
                        <a:t>80</a:t>
                      </a:r>
                      <a:endParaRPr lang="en-US" sz="3600" dirty="0">
                        <a:effectLst/>
                      </a:endParaRPr>
                    </a:p>
                  </a:txBody>
                  <a:tcPr marL="52603" marR="52603" marT="52603" marB="526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marL="0" marR="0">
                        <a:spcBef>
                          <a:spcPts val="0"/>
                        </a:spcBef>
                        <a:spcAft>
                          <a:spcPts val="0"/>
                        </a:spcAft>
                      </a:pPr>
                      <a:r>
                        <a:rPr lang="en-US" sz="1400" dirty="0">
                          <a:effectLst/>
                          <a:latin typeface="Arial" panose="020B0604020202020204" pitchFamily="34" charset="0"/>
                        </a:rPr>
                        <a:t>Hypertext Transfer Protocol (HTTP) used in World Wide Web</a:t>
                      </a:r>
                      <a:endParaRPr lang="en-US" sz="2800" dirty="0">
                        <a:effectLst/>
                      </a:endParaRPr>
                    </a:p>
                  </a:txBody>
                  <a:tcPr marL="52603" marR="52603" marT="52603" marB="526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947231865"/>
                  </a:ext>
                </a:extLst>
              </a:tr>
              <a:tr h="672655">
                <a:tc>
                  <a:txBody>
                    <a:bodyPr/>
                    <a:lstStyle/>
                    <a:p>
                      <a:pPr marL="0" marR="0">
                        <a:spcBef>
                          <a:spcPts val="0"/>
                        </a:spcBef>
                        <a:spcAft>
                          <a:spcPts val="0"/>
                        </a:spcAft>
                      </a:pPr>
                      <a:r>
                        <a:rPr lang="en-US" sz="1800" dirty="0">
                          <a:effectLst/>
                          <a:latin typeface="Arial" panose="020B0604020202020204" pitchFamily="34" charset="0"/>
                        </a:rPr>
                        <a:t>110</a:t>
                      </a:r>
                      <a:endParaRPr lang="en-US" sz="3600" dirty="0">
                        <a:effectLst/>
                      </a:endParaRPr>
                    </a:p>
                  </a:txBody>
                  <a:tcPr marL="52603" marR="52603" marT="52603" marB="526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F4F4"/>
                    </a:solidFill>
                  </a:tcPr>
                </a:tc>
                <a:tc>
                  <a:txBody>
                    <a:bodyPr/>
                    <a:lstStyle/>
                    <a:p>
                      <a:pPr marL="0" marR="0">
                        <a:spcBef>
                          <a:spcPts val="0"/>
                        </a:spcBef>
                        <a:spcAft>
                          <a:spcPts val="0"/>
                        </a:spcAft>
                      </a:pPr>
                      <a:r>
                        <a:rPr lang="en-US" sz="1400" dirty="0">
                          <a:effectLst/>
                          <a:latin typeface="Arial" panose="020B0604020202020204" pitchFamily="34" charset="0"/>
                        </a:rPr>
                        <a:t>Post Office Protocol (POP3) used by e-mail clients to retrieve e-mail from a server</a:t>
                      </a:r>
                      <a:endParaRPr lang="en-US" sz="2800" dirty="0">
                        <a:effectLst/>
                      </a:endParaRPr>
                    </a:p>
                  </a:txBody>
                  <a:tcPr marL="52603" marR="52603" marT="52603" marB="526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F4F4"/>
                    </a:solidFill>
                  </a:tcPr>
                </a:tc>
                <a:extLst>
                  <a:ext uri="{0D108BD9-81ED-4DB2-BD59-A6C34878D82A}">
                    <a16:rowId xmlns:a16="http://schemas.microsoft.com/office/drawing/2014/main" val="4292974449"/>
                  </a:ext>
                </a:extLst>
              </a:tr>
              <a:tr h="314629">
                <a:tc>
                  <a:txBody>
                    <a:bodyPr/>
                    <a:lstStyle/>
                    <a:p>
                      <a:pPr marL="0" marR="0">
                        <a:spcBef>
                          <a:spcPts val="0"/>
                        </a:spcBef>
                        <a:spcAft>
                          <a:spcPts val="0"/>
                        </a:spcAft>
                      </a:pPr>
                      <a:r>
                        <a:rPr lang="en-US" sz="1800" dirty="0">
                          <a:effectLst/>
                          <a:latin typeface="Arial" panose="020B0604020202020204" pitchFamily="34" charset="0"/>
                        </a:rPr>
                        <a:t>123</a:t>
                      </a:r>
                      <a:endParaRPr lang="en-US" sz="3600" dirty="0">
                        <a:effectLst/>
                      </a:endParaRPr>
                    </a:p>
                  </a:txBody>
                  <a:tcPr marL="52603" marR="52603" marT="52603" marB="526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F4F4"/>
                    </a:solidFill>
                  </a:tcPr>
                </a:tc>
                <a:tc>
                  <a:txBody>
                    <a:bodyPr/>
                    <a:lstStyle/>
                    <a:p>
                      <a:pPr marL="0" marR="0">
                        <a:spcBef>
                          <a:spcPts val="0"/>
                        </a:spcBef>
                        <a:spcAft>
                          <a:spcPts val="0"/>
                        </a:spcAft>
                      </a:pPr>
                      <a:r>
                        <a:rPr lang="en-US" sz="1400" dirty="0">
                          <a:effectLst/>
                          <a:latin typeface="Arial" panose="020B0604020202020204" pitchFamily="34" charset="0"/>
                        </a:rPr>
                        <a:t>Network Time Protocol (NTP)</a:t>
                      </a:r>
                      <a:endParaRPr lang="en-US" sz="2800" dirty="0">
                        <a:effectLst/>
                      </a:endParaRPr>
                    </a:p>
                  </a:txBody>
                  <a:tcPr marL="52603" marR="52603" marT="52603" marB="526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F4F4"/>
                    </a:solidFill>
                  </a:tcPr>
                </a:tc>
                <a:extLst>
                  <a:ext uri="{0D108BD9-81ED-4DB2-BD59-A6C34878D82A}">
                    <a16:rowId xmlns:a16="http://schemas.microsoft.com/office/drawing/2014/main" val="3927746542"/>
                  </a:ext>
                </a:extLst>
              </a:tr>
              <a:tr h="672655">
                <a:tc>
                  <a:txBody>
                    <a:bodyPr/>
                    <a:lstStyle/>
                    <a:p>
                      <a:pPr marL="0" marR="0">
                        <a:spcBef>
                          <a:spcPts val="0"/>
                        </a:spcBef>
                        <a:spcAft>
                          <a:spcPts val="0"/>
                        </a:spcAft>
                      </a:pPr>
                      <a:r>
                        <a:rPr lang="en-US" sz="1800" dirty="0">
                          <a:effectLst/>
                          <a:latin typeface="Arial" panose="020B0604020202020204" pitchFamily="34" charset="0"/>
                        </a:rPr>
                        <a:t>143</a:t>
                      </a:r>
                      <a:endParaRPr lang="en-US" sz="3600" dirty="0">
                        <a:effectLst/>
                      </a:endParaRPr>
                    </a:p>
                  </a:txBody>
                  <a:tcPr marL="52603" marR="52603" marT="52603" marB="526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F4F4"/>
                    </a:solidFill>
                  </a:tcPr>
                </a:tc>
                <a:tc>
                  <a:txBody>
                    <a:bodyPr/>
                    <a:lstStyle/>
                    <a:p>
                      <a:pPr marL="0" marR="0">
                        <a:spcBef>
                          <a:spcPts val="0"/>
                        </a:spcBef>
                        <a:spcAft>
                          <a:spcPts val="0"/>
                        </a:spcAft>
                      </a:pPr>
                      <a:r>
                        <a:rPr lang="en-US" sz="1400" dirty="0">
                          <a:effectLst/>
                          <a:latin typeface="Arial" panose="020B0604020202020204" pitchFamily="34" charset="0"/>
                        </a:rPr>
                        <a:t>Internet Message Access Protocol (IMAP) Management of Digital Mail</a:t>
                      </a:r>
                      <a:endParaRPr lang="en-US" sz="2800" dirty="0">
                        <a:effectLst/>
                      </a:endParaRPr>
                    </a:p>
                  </a:txBody>
                  <a:tcPr marL="52603" marR="52603" marT="52603" marB="526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F4F4"/>
                    </a:solidFill>
                  </a:tcPr>
                </a:tc>
                <a:extLst>
                  <a:ext uri="{0D108BD9-81ED-4DB2-BD59-A6C34878D82A}">
                    <a16:rowId xmlns:a16="http://schemas.microsoft.com/office/drawing/2014/main" val="4068474996"/>
                  </a:ext>
                </a:extLst>
              </a:tr>
              <a:tr h="493641">
                <a:tc>
                  <a:txBody>
                    <a:bodyPr/>
                    <a:lstStyle/>
                    <a:p>
                      <a:pPr marL="0" marR="0">
                        <a:spcBef>
                          <a:spcPts val="0"/>
                        </a:spcBef>
                        <a:spcAft>
                          <a:spcPts val="0"/>
                        </a:spcAft>
                      </a:pPr>
                      <a:r>
                        <a:rPr lang="en-US" sz="1800" dirty="0">
                          <a:effectLst/>
                          <a:latin typeface="Arial" panose="020B0604020202020204" pitchFamily="34" charset="0"/>
                        </a:rPr>
                        <a:t>161</a:t>
                      </a:r>
                      <a:endParaRPr lang="en-US" sz="3600" dirty="0">
                        <a:effectLst/>
                      </a:endParaRPr>
                    </a:p>
                  </a:txBody>
                  <a:tcPr marL="52603" marR="52603" marT="52603" marB="526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F4F4"/>
                    </a:solidFill>
                  </a:tcPr>
                </a:tc>
                <a:tc>
                  <a:txBody>
                    <a:bodyPr/>
                    <a:lstStyle/>
                    <a:p>
                      <a:pPr marL="0" marR="0">
                        <a:spcBef>
                          <a:spcPts val="0"/>
                        </a:spcBef>
                        <a:spcAft>
                          <a:spcPts val="0"/>
                        </a:spcAft>
                      </a:pPr>
                      <a:r>
                        <a:rPr lang="en-US" sz="1400" dirty="0">
                          <a:effectLst/>
                          <a:latin typeface="Arial" panose="020B0604020202020204" pitchFamily="34" charset="0"/>
                        </a:rPr>
                        <a:t>Simple Network Management Protocol (SNMP)</a:t>
                      </a:r>
                      <a:endParaRPr lang="en-US" sz="2800" dirty="0">
                        <a:effectLst/>
                      </a:endParaRPr>
                    </a:p>
                  </a:txBody>
                  <a:tcPr marL="52603" marR="52603" marT="52603" marB="526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F4F4"/>
                    </a:solidFill>
                  </a:tcPr>
                </a:tc>
                <a:extLst>
                  <a:ext uri="{0D108BD9-81ED-4DB2-BD59-A6C34878D82A}">
                    <a16:rowId xmlns:a16="http://schemas.microsoft.com/office/drawing/2014/main" val="370493078"/>
                  </a:ext>
                </a:extLst>
              </a:tr>
              <a:tr h="314629">
                <a:tc>
                  <a:txBody>
                    <a:bodyPr/>
                    <a:lstStyle/>
                    <a:p>
                      <a:pPr marL="0" marR="0">
                        <a:spcBef>
                          <a:spcPts val="0"/>
                        </a:spcBef>
                        <a:spcAft>
                          <a:spcPts val="0"/>
                        </a:spcAft>
                      </a:pPr>
                      <a:r>
                        <a:rPr lang="en-US" sz="1800" dirty="0">
                          <a:effectLst/>
                          <a:latin typeface="Arial" panose="020B0604020202020204" pitchFamily="34" charset="0"/>
                        </a:rPr>
                        <a:t>194</a:t>
                      </a:r>
                      <a:endParaRPr lang="en-US" sz="3600" dirty="0">
                        <a:effectLst/>
                      </a:endParaRPr>
                    </a:p>
                  </a:txBody>
                  <a:tcPr marL="52603" marR="52603" marT="52603" marB="526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F4F4"/>
                    </a:solidFill>
                  </a:tcPr>
                </a:tc>
                <a:tc>
                  <a:txBody>
                    <a:bodyPr/>
                    <a:lstStyle/>
                    <a:p>
                      <a:pPr marL="0" marR="0">
                        <a:spcBef>
                          <a:spcPts val="0"/>
                        </a:spcBef>
                        <a:spcAft>
                          <a:spcPts val="0"/>
                        </a:spcAft>
                      </a:pPr>
                      <a:r>
                        <a:rPr lang="en-US" sz="1400" dirty="0">
                          <a:effectLst/>
                          <a:latin typeface="Arial" panose="020B0604020202020204" pitchFamily="34" charset="0"/>
                        </a:rPr>
                        <a:t>Internet Relay Chat (IRC)</a:t>
                      </a:r>
                      <a:endParaRPr lang="en-US" sz="2800" dirty="0">
                        <a:effectLst/>
                      </a:endParaRPr>
                    </a:p>
                  </a:txBody>
                  <a:tcPr marL="52603" marR="52603" marT="52603" marB="526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F4F4"/>
                    </a:solidFill>
                  </a:tcPr>
                </a:tc>
                <a:extLst>
                  <a:ext uri="{0D108BD9-81ED-4DB2-BD59-A6C34878D82A}">
                    <a16:rowId xmlns:a16="http://schemas.microsoft.com/office/drawing/2014/main" val="58000577"/>
                  </a:ext>
                </a:extLst>
              </a:tr>
              <a:tr h="282430">
                <a:tc>
                  <a:txBody>
                    <a:bodyPr/>
                    <a:lstStyle/>
                    <a:p>
                      <a:pPr marL="0" marR="0">
                        <a:spcBef>
                          <a:spcPts val="0"/>
                        </a:spcBef>
                        <a:spcAft>
                          <a:spcPts val="0"/>
                        </a:spcAft>
                      </a:pPr>
                      <a:r>
                        <a:rPr lang="en-US" sz="1800" dirty="0">
                          <a:effectLst/>
                          <a:latin typeface="Arial" panose="020B0604020202020204" pitchFamily="34" charset="0"/>
                        </a:rPr>
                        <a:t>443</a:t>
                      </a:r>
                      <a:endParaRPr lang="en-US" sz="3600" dirty="0">
                        <a:effectLst/>
                      </a:endParaRPr>
                    </a:p>
                  </a:txBody>
                  <a:tcPr marL="52603" marR="52603" marT="52603" marB="526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marL="0" marR="0">
                        <a:spcBef>
                          <a:spcPts val="0"/>
                        </a:spcBef>
                        <a:spcAft>
                          <a:spcPts val="0"/>
                        </a:spcAft>
                      </a:pPr>
                      <a:r>
                        <a:rPr lang="en-US" sz="1400" dirty="0">
                          <a:effectLst/>
                          <a:latin typeface="Arial" panose="020B0604020202020204" pitchFamily="34" charset="0"/>
                        </a:rPr>
                        <a:t>HTTP Secure (HTTPS) HTTP over TLS/SSL</a:t>
                      </a:r>
                      <a:endParaRPr lang="en-US" sz="2800" dirty="0">
                        <a:effectLst/>
                      </a:endParaRPr>
                    </a:p>
                  </a:txBody>
                  <a:tcPr marL="52603" marR="52603" marT="52603" marB="526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990377483"/>
                  </a:ext>
                </a:extLst>
              </a:tr>
            </a:tbl>
          </a:graphicData>
        </a:graphic>
      </p:graphicFrame>
    </p:spTree>
    <p:extLst>
      <p:ext uri="{BB962C8B-B14F-4D97-AF65-F5344CB8AC3E}">
        <p14:creationId xmlns:p14="http://schemas.microsoft.com/office/powerpoint/2010/main" val="40910632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93020-15EE-224C-8409-F7CCBA9A475F}"/>
              </a:ext>
            </a:extLst>
          </p:cNvPr>
          <p:cNvSpPr>
            <a:spLocks noGrp="1"/>
          </p:cNvSpPr>
          <p:nvPr>
            <p:ph type="title"/>
          </p:nvPr>
        </p:nvSpPr>
        <p:spPr/>
        <p:txBody>
          <a:bodyPr/>
          <a:lstStyle/>
          <a:p>
            <a:r>
              <a:rPr lang="en-US" dirty="0"/>
              <a:t>Do you think it’s possible to analyze data sent over the network? </a:t>
            </a:r>
          </a:p>
        </p:txBody>
      </p:sp>
      <p:pic>
        <p:nvPicPr>
          <p:cNvPr id="7170" name="Picture 2" descr="Question Mark PNG, SVG Clip art for Web - Download Clip Art, PNG Icon Arts">
            <a:extLst>
              <a:ext uri="{FF2B5EF4-FFF2-40B4-BE49-F238E27FC236}">
                <a16:creationId xmlns:a16="http://schemas.microsoft.com/office/drawing/2014/main" id="{887F7DEF-709B-4063-B8C8-F716B334906B}"/>
              </a:ext>
            </a:extLst>
          </p:cNvPr>
          <p:cNvPicPr>
            <a:picLocks noGrp="1" noChangeAspect="1" noChangeArrowheads="1"/>
          </p:cNvPicPr>
          <p:nvPr>
            <p:ph idx="1"/>
          </p:nvPr>
        </p:nvPicPr>
        <p:blipFill>
          <a:blip r:embed="rId3" cstate="screen">
            <a:extLst>
              <a:ext uri="{28A0092B-C50C-407E-A947-70E740481C1C}">
                <a14:useLocalDpi xmlns:a14="http://schemas.microsoft.com/office/drawing/2010/main" val="0"/>
              </a:ext>
            </a:extLst>
          </a:blip>
          <a:srcRect/>
          <a:stretch>
            <a:fillRect/>
          </a:stretch>
        </p:blipFill>
        <p:spPr bwMode="auto">
          <a:xfrm>
            <a:off x="4727946" y="2395243"/>
            <a:ext cx="2736108" cy="2736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90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903ED-2B6E-1045-9D30-20E90F5FFCD3}"/>
              </a:ext>
            </a:extLst>
          </p:cNvPr>
          <p:cNvSpPr>
            <a:spLocks noGrp="1"/>
          </p:cNvSpPr>
          <p:nvPr>
            <p:ph type="title"/>
          </p:nvPr>
        </p:nvSpPr>
        <p:spPr/>
        <p:txBody>
          <a:bodyPr/>
          <a:lstStyle/>
          <a:p>
            <a:r>
              <a:rPr lang="en-US" dirty="0">
                <a:latin typeface="Calibri" panose="020F0502020204030204" pitchFamily="34" charset="0"/>
                <a:ea typeface="Verdana" panose="020B0604030504040204" pitchFamily="34" charset="0"/>
                <a:cs typeface="Calibri" panose="020F0502020204030204" pitchFamily="34" charset="0"/>
              </a:rPr>
              <a:t>Wireshark</a:t>
            </a:r>
          </a:p>
        </p:txBody>
      </p:sp>
      <p:sp>
        <p:nvSpPr>
          <p:cNvPr id="3" name="Text Placeholder 2">
            <a:extLst>
              <a:ext uri="{FF2B5EF4-FFF2-40B4-BE49-F238E27FC236}">
                <a16:creationId xmlns:a16="http://schemas.microsoft.com/office/drawing/2014/main" id="{F769FB49-DE80-CE44-9666-8F7F57515624}"/>
              </a:ext>
            </a:extLst>
          </p:cNvPr>
          <p:cNvSpPr>
            <a:spLocks noGrp="1"/>
          </p:cNvSpPr>
          <p:nvPr>
            <p:ph idx="1"/>
          </p:nvPr>
        </p:nvSpPr>
        <p:spPr/>
        <p:txBody>
          <a:bodyPr/>
          <a:lstStyle/>
          <a:p>
            <a:r>
              <a:rPr lang="en-US" sz="2400" dirty="0">
                <a:latin typeface="Calibri" panose="020F0502020204030204" pitchFamily="34" charset="0"/>
                <a:ea typeface="Verdana" panose="020B0604030504040204" pitchFamily="34" charset="0"/>
                <a:cs typeface="Calibri" panose="020F0502020204030204" pitchFamily="34" charset="0"/>
              </a:rPr>
              <a:t>Wireshark is a powerful analysis software that allows you to not only capture network and device packets, but to analyze them too (i.e., a packet analyzer). </a:t>
            </a:r>
            <a:br>
              <a:rPr lang="en-US" sz="2400" dirty="0">
                <a:latin typeface="Calibri" panose="020F0502020204030204" pitchFamily="34" charset="0"/>
                <a:ea typeface="Verdana" panose="020B0604030504040204" pitchFamily="34" charset="0"/>
                <a:cs typeface="Calibri" panose="020F0502020204030204" pitchFamily="34" charset="0"/>
              </a:rPr>
            </a:br>
            <a:endParaRPr lang="en-US" sz="2400" dirty="0">
              <a:latin typeface="Calibri" panose="020F0502020204030204" pitchFamily="34" charset="0"/>
              <a:ea typeface="Verdana" panose="020B0604030504040204" pitchFamily="34" charset="0"/>
              <a:cs typeface="Calibri" panose="020F0502020204030204" pitchFamily="34" charset="0"/>
            </a:endParaRPr>
          </a:p>
          <a:p>
            <a:pPr lvl="1"/>
            <a:r>
              <a:rPr lang="en-US" dirty="0">
                <a:latin typeface="Calibri" panose="020F0502020204030204" pitchFamily="34" charset="0"/>
                <a:ea typeface="Verdana" panose="020B0604030504040204" pitchFamily="34" charset="0"/>
                <a:cs typeface="Calibri" panose="020F0502020204030204" pitchFamily="34" charset="0"/>
              </a:rPr>
              <a:t>Remember - A packet is a fragment of data that is sent over a network from one machine to another. This data usually includes a </a:t>
            </a:r>
            <a:r>
              <a:rPr lang="en-US" i="1" dirty="0">
                <a:latin typeface="Calibri" panose="020F0502020204030204" pitchFamily="34" charset="0"/>
                <a:ea typeface="Verdana" panose="020B0604030504040204" pitchFamily="34" charset="0"/>
                <a:cs typeface="Calibri" panose="020F0502020204030204" pitchFamily="34" charset="0"/>
              </a:rPr>
              <a:t>source port</a:t>
            </a:r>
            <a:r>
              <a:rPr lang="en-US" dirty="0">
                <a:latin typeface="Calibri" panose="020F0502020204030204" pitchFamily="34" charset="0"/>
                <a:ea typeface="Verdana" panose="020B0604030504040204" pitchFamily="34" charset="0"/>
                <a:cs typeface="Calibri" panose="020F0502020204030204" pitchFamily="34" charset="0"/>
              </a:rPr>
              <a:t>, </a:t>
            </a:r>
            <a:r>
              <a:rPr lang="en-US" i="1" dirty="0">
                <a:latin typeface="Calibri" panose="020F0502020204030204" pitchFamily="34" charset="0"/>
                <a:ea typeface="Verdana" panose="020B0604030504040204" pitchFamily="34" charset="0"/>
                <a:cs typeface="Calibri" panose="020F0502020204030204" pitchFamily="34" charset="0"/>
              </a:rPr>
              <a:t>source IP</a:t>
            </a:r>
            <a:r>
              <a:rPr lang="en-US" dirty="0">
                <a:latin typeface="Calibri" panose="020F0502020204030204" pitchFamily="34" charset="0"/>
                <a:ea typeface="Verdana" panose="020B0604030504040204" pitchFamily="34" charset="0"/>
                <a:cs typeface="Calibri" panose="020F0502020204030204" pitchFamily="34" charset="0"/>
              </a:rPr>
              <a:t> address, </a:t>
            </a:r>
            <a:r>
              <a:rPr lang="en-US" i="1" dirty="0">
                <a:latin typeface="Calibri" panose="020F0502020204030204" pitchFamily="34" charset="0"/>
                <a:ea typeface="Verdana" panose="020B0604030504040204" pitchFamily="34" charset="0"/>
                <a:cs typeface="Calibri" panose="020F0502020204030204" pitchFamily="34" charset="0"/>
              </a:rPr>
              <a:t>destination por</a:t>
            </a:r>
            <a:r>
              <a:rPr lang="en-US" dirty="0">
                <a:latin typeface="Calibri" panose="020F0502020204030204" pitchFamily="34" charset="0"/>
                <a:ea typeface="Verdana" panose="020B0604030504040204" pitchFamily="34" charset="0"/>
                <a:cs typeface="Calibri" panose="020F0502020204030204" pitchFamily="34" charset="0"/>
              </a:rPr>
              <a:t>t, </a:t>
            </a:r>
            <a:r>
              <a:rPr lang="en-US" i="1" dirty="0">
                <a:latin typeface="Calibri" panose="020F0502020204030204" pitchFamily="34" charset="0"/>
                <a:ea typeface="Verdana" panose="020B0604030504040204" pitchFamily="34" charset="0"/>
                <a:cs typeface="Calibri" panose="020F0502020204030204" pitchFamily="34" charset="0"/>
              </a:rPr>
              <a:t>destination IP</a:t>
            </a:r>
            <a:r>
              <a:rPr lang="en-US" dirty="0">
                <a:latin typeface="Calibri" panose="020F0502020204030204" pitchFamily="34" charset="0"/>
                <a:ea typeface="Verdana" panose="020B0604030504040204" pitchFamily="34" charset="0"/>
                <a:cs typeface="Calibri" panose="020F0502020204030204" pitchFamily="34" charset="0"/>
              </a:rPr>
              <a:t>, and other data that we will see in this lab. </a:t>
            </a:r>
          </a:p>
          <a:p>
            <a:pPr marL="114300" indent="0">
              <a:buNone/>
            </a:pPr>
            <a:endParaRPr lang="en-US" dirty="0">
              <a:latin typeface="Verdana" panose="020B0604030504040204" pitchFamily="34" charset="0"/>
              <a:ea typeface="Verdana" panose="020B0604030504040204" pitchFamily="34" charset="0"/>
              <a:cs typeface="Verdana" panose="020B0604030504040204" pitchFamily="34" charset="0"/>
            </a:endParaRPr>
          </a:p>
          <a:p>
            <a:r>
              <a:rPr lang="en-US" sz="2400" dirty="0">
                <a:latin typeface="Calibri" panose="020F0502020204030204" pitchFamily="34" charset="0"/>
                <a:ea typeface="Verdana" panose="020B0604030504040204" pitchFamily="34" charset="0"/>
                <a:cs typeface="Calibri" panose="020F0502020204030204" pitchFamily="34" charset="0"/>
              </a:rPr>
              <a:t>Wireshark allows a user to analyze the traffic traveling in and out of the machine, which can serve many uses. </a:t>
            </a:r>
          </a:p>
          <a:p>
            <a:endParaRPr lang="en-US" dirty="0"/>
          </a:p>
        </p:txBody>
      </p:sp>
      <p:sp>
        <p:nvSpPr>
          <p:cNvPr id="4" name="Rectangle 3">
            <a:extLst>
              <a:ext uri="{FF2B5EF4-FFF2-40B4-BE49-F238E27FC236}">
                <a16:creationId xmlns:a16="http://schemas.microsoft.com/office/drawing/2014/main" id="{ECCC0330-FC50-8145-B707-008112DF0FCA}"/>
              </a:ext>
            </a:extLst>
          </p:cNvPr>
          <p:cNvSpPr/>
          <p:nvPr/>
        </p:nvSpPr>
        <p:spPr>
          <a:xfrm>
            <a:off x="2152650" y="5861623"/>
            <a:ext cx="7886700" cy="251607"/>
          </a:xfrm>
          <a:prstGeom prst="rect">
            <a:avLst/>
          </a:prstGeom>
        </p:spPr>
        <p:txBody>
          <a:bodyPr wrap="square">
            <a:spAutoFit/>
          </a:bodyPr>
          <a:lstStyle/>
          <a:p>
            <a:pPr algn="ctr">
              <a:lnSpc>
                <a:spcPct val="115000"/>
              </a:lnSpc>
              <a:spcBef>
                <a:spcPts val="500"/>
              </a:spcBef>
              <a:spcAft>
                <a:spcPts val="1000"/>
              </a:spcAft>
              <a:tabLst>
                <a:tab pos="2971800" algn="ctr"/>
                <a:tab pos="5943600" algn="r"/>
              </a:tabLst>
            </a:pPr>
            <a:r>
              <a:rPr lang="de-DE" sz="1000" dirty="0">
                <a:latin typeface="Verdana" panose="020B0604030504040204" pitchFamily="34" charset="0"/>
                <a:ea typeface="Times New Roman" panose="02020603050405020304" pitchFamily="18" charset="0"/>
                <a:cs typeface="Times New Roman" panose="02020603050405020304" pitchFamily="18" charset="0"/>
              </a:rPr>
              <a:t>© 2020 Virginia </a:t>
            </a:r>
            <a:r>
              <a:rPr lang="de-DE" sz="1000" dirty="0" err="1">
                <a:latin typeface="Verdana" panose="020B0604030504040204" pitchFamily="34" charset="0"/>
                <a:ea typeface="Times New Roman" panose="02020603050405020304" pitchFamily="18" charset="0"/>
                <a:cs typeface="Times New Roman" panose="02020603050405020304" pitchFamily="18" charset="0"/>
              </a:rPr>
              <a:t>Cyber</a:t>
            </a:r>
            <a:r>
              <a:rPr lang="de-DE" sz="1000" dirty="0">
                <a:latin typeface="Verdana" panose="020B0604030504040204" pitchFamily="34" charset="0"/>
                <a:ea typeface="Times New Roman" panose="02020603050405020304" pitchFamily="18" charset="0"/>
                <a:cs typeface="Times New Roman" panose="02020603050405020304" pitchFamily="18" charset="0"/>
              </a:rPr>
              <a:t> Range.  </a:t>
            </a:r>
            <a:r>
              <a:rPr lang="de-DE" sz="1000" dirty="0" err="1">
                <a:latin typeface="Verdana" panose="020B0604030504040204" pitchFamily="34" charset="0"/>
                <a:ea typeface="Times New Roman" panose="02020603050405020304" pitchFamily="18" charset="0"/>
                <a:cs typeface="Times New Roman" panose="02020603050405020304" pitchFamily="18" charset="0"/>
              </a:rPr>
              <a:t>Created</a:t>
            </a:r>
            <a:r>
              <a:rPr lang="de-DE" sz="1000" dirty="0">
                <a:latin typeface="Verdana" panose="020B0604030504040204" pitchFamily="34" charset="0"/>
                <a:ea typeface="Times New Roman" panose="02020603050405020304" pitchFamily="18" charset="0"/>
                <a:cs typeface="Times New Roman" panose="02020603050405020304" pitchFamily="18" charset="0"/>
              </a:rPr>
              <a:t> </a:t>
            </a:r>
            <a:r>
              <a:rPr lang="de-DE" sz="1000" dirty="0" err="1">
                <a:latin typeface="Verdana" panose="020B0604030504040204" pitchFamily="34" charset="0"/>
                <a:ea typeface="Times New Roman" panose="02020603050405020304" pitchFamily="18" charset="0"/>
                <a:cs typeface="Times New Roman" panose="02020603050405020304" pitchFamily="18" charset="0"/>
              </a:rPr>
              <a:t>by</a:t>
            </a:r>
            <a:r>
              <a:rPr lang="de-DE" sz="1000" dirty="0">
                <a:latin typeface="Verdana" panose="020B0604030504040204" pitchFamily="34" charset="0"/>
                <a:ea typeface="Times New Roman" panose="02020603050405020304" pitchFamily="18" charset="0"/>
                <a:cs typeface="Times New Roman" panose="02020603050405020304" pitchFamily="18" charset="0"/>
              </a:rPr>
              <a:t> Thomas </a:t>
            </a:r>
            <a:r>
              <a:rPr lang="de-DE" sz="1000" dirty="0" err="1">
                <a:latin typeface="Verdana" panose="020B0604030504040204" pitchFamily="34" charset="0"/>
                <a:ea typeface="Times New Roman" panose="02020603050405020304" pitchFamily="18" charset="0"/>
                <a:cs typeface="Times New Roman" panose="02020603050405020304" pitchFamily="18" charset="0"/>
              </a:rPr>
              <a:t>Weeks</a:t>
            </a:r>
            <a:r>
              <a:rPr lang="en-US" sz="1000" dirty="0">
                <a:latin typeface="Verdana" panose="020B0604030504040204" pitchFamily="34" charset="0"/>
                <a:ea typeface="Times New Roman" panose="02020603050405020304" pitchFamily="18" charset="0"/>
                <a:cs typeface="Times New Roman" panose="02020603050405020304" pitchFamily="18" charset="0"/>
              </a:rPr>
              <a:t>.  </a:t>
            </a:r>
            <a:r>
              <a:rPr lang="en-US" sz="1000" u="sng" dirty="0">
                <a:latin typeface="Verdana" panose="020B0604030504040204" pitchFamily="34" charset="0"/>
                <a:ea typeface="Times New Roman" panose="02020603050405020304" pitchFamily="18" charset="0"/>
                <a:cs typeface="Times New Roman" panose="02020603050405020304" pitchFamily="18" charset="0"/>
                <a:hlinkClick r:id="rId3"/>
              </a:rPr>
              <a:t>(CC BY-NC-SA 4.0)</a:t>
            </a:r>
            <a:endParaRPr lang="en-US" sz="1000" dirty="0">
              <a:latin typeface="Verdana" panose="020B060403050404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31031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903ED-2B6E-1045-9D30-20E90F5FFCD3}"/>
              </a:ext>
            </a:extLst>
          </p:cNvPr>
          <p:cNvSpPr>
            <a:spLocks noGrp="1"/>
          </p:cNvSpPr>
          <p:nvPr>
            <p:ph type="title"/>
          </p:nvPr>
        </p:nvSpPr>
        <p:spPr/>
        <p:txBody>
          <a:bodyPr/>
          <a:lstStyle/>
          <a:p>
            <a:r>
              <a:rPr lang="en-US" dirty="0">
                <a:latin typeface="Calibri" panose="020F0502020204030204" pitchFamily="34" charset="0"/>
                <a:ea typeface="Verdana" panose="020B0604030504040204" pitchFamily="34" charset="0"/>
                <a:cs typeface="Calibri" panose="020F0502020204030204" pitchFamily="34" charset="0"/>
              </a:rPr>
              <a:t>Wireshark</a:t>
            </a:r>
          </a:p>
        </p:txBody>
      </p:sp>
      <p:sp>
        <p:nvSpPr>
          <p:cNvPr id="4" name="Rectangle 3">
            <a:extLst>
              <a:ext uri="{FF2B5EF4-FFF2-40B4-BE49-F238E27FC236}">
                <a16:creationId xmlns:a16="http://schemas.microsoft.com/office/drawing/2014/main" id="{ECCC0330-FC50-8145-B707-008112DF0FCA}"/>
              </a:ext>
            </a:extLst>
          </p:cNvPr>
          <p:cNvSpPr/>
          <p:nvPr/>
        </p:nvSpPr>
        <p:spPr>
          <a:xfrm>
            <a:off x="2152650" y="5861623"/>
            <a:ext cx="7886700" cy="251607"/>
          </a:xfrm>
          <a:prstGeom prst="rect">
            <a:avLst/>
          </a:prstGeom>
        </p:spPr>
        <p:txBody>
          <a:bodyPr wrap="square">
            <a:spAutoFit/>
          </a:bodyPr>
          <a:lstStyle/>
          <a:p>
            <a:pPr algn="ctr">
              <a:lnSpc>
                <a:spcPct val="115000"/>
              </a:lnSpc>
              <a:spcBef>
                <a:spcPts val="500"/>
              </a:spcBef>
              <a:spcAft>
                <a:spcPts val="1000"/>
              </a:spcAft>
              <a:tabLst>
                <a:tab pos="2971800" algn="ctr"/>
                <a:tab pos="5943600" algn="r"/>
              </a:tabLst>
            </a:pPr>
            <a:r>
              <a:rPr lang="de-DE" sz="1000" dirty="0">
                <a:latin typeface="Verdana" panose="020B0604030504040204" pitchFamily="34" charset="0"/>
                <a:ea typeface="Times New Roman" panose="02020603050405020304" pitchFamily="18" charset="0"/>
                <a:cs typeface="Times New Roman" panose="02020603050405020304" pitchFamily="18" charset="0"/>
              </a:rPr>
              <a:t>© 2020 Virginia </a:t>
            </a:r>
            <a:r>
              <a:rPr lang="de-DE" sz="1000" dirty="0" err="1">
                <a:latin typeface="Verdana" panose="020B0604030504040204" pitchFamily="34" charset="0"/>
                <a:ea typeface="Times New Roman" panose="02020603050405020304" pitchFamily="18" charset="0"/>
                <a:cs typeface="Times New Roman" panose="02020603050405020304" pitchFamily="18" charset="0"/>
              </a:rPr>
              <a:t>Cyber</a:t>
            </a:r>
            <a:r>
              <a:rPr lang="de-DE" sz="1000" dirty="0">
                <a:latin typeface="Verdana" panose="020B0604030504040204" pitchFamily="34" charset="0"/>
                <a:ea typeface="Times New Roman" panose="02020603050405020304" pitchFamily="18" charset="0"/>
                <a:cs typeface="Times New Roman" panose="02020603050405020304" pitchFamily="18" charset="0"/>
              </a:rPr>
              <a:t> Range.  </a:t>
            </a:r>
            <a:r>
              <a:rPr lang="de-DE" sz="1000" dirty="0" err="1">
                <a:latin typeface="Verdana" panose="020B0604030504040204" pitchFamily="34" charset="0"/>
                <a:ea typeface="Times New Roman" panose="02020603050405020304" pitchFamily="18" charset="0"/>
                <a:cs typeface="Times New Roman" panose="02020603050405020304" pitchFamily="18" charset="0"/>
              </a:rPr>
              <a:t>Created</a:t>
            </a:r>
            <a:r>
              <a:rPr lang="de-DE" sz="1000" dirty="0">
                <a:latin typeface="Verdana" panose="020B0604030504040204" pitchFamily="34" charset="0"/>
                <a:ea typeface="Times New Roman" panose="02020603050405020304" pitchFamily="18" charset="0"/>
                <a:cs typeface="Times New Roman" panose="02020603050405020304" pitchFamily="18" charset="0"/>
              </a:rPr>
              <a:t> </a:t>
            </a:r>
            <a:r>
              <a:rPr lang="de-DE" sz="1000" dirty="0" err="1">
                <a:latin typeface="Verdana" panose="020B0604030504040204" pitchFamily="34" charset="0"/>
                <a:ea typeface="Times New Roman" panose="02020603050405020304" pitchFamily="18" charset="0"/>
                <a:cs typeface="Times New Roman" panose="02020603050405020304" pitchFamily="18" charset="0"/>
              </a:rPr>
              <a:t>by</a:t>
            </a:r>
            <a:r>
              <a:rPr lang="de-DE" sz="1000" dirty="0">
                <a:latin typeface="Verdana" panose="020B0604030504040204" pitchFamily="34" charset="0"/>
                <a:ea typeface="Times New Roman" panose="02020603050405020304" pitchFamily="18" charset="0"/>
                <a:cs typeface="Times New Roman" panose="02020603050405020304" pitchFamily="18" charset="0"/>
              </a:rPr>
              <a:t> Thomas </a:t>
            </a:r>
            <a:r>
              <a:rPr lang="de-DE" sz="1000" dirty="0" err="1">
                <a:latin typeface="Verdana" panose="020B0604030504040204" pitchFamily="34" charset="0"/>
                <a:ea typeface="Times New Roman" panose="02020603050405020304" pitchFamily="18" charset="0"/>
                <a:cs typeface="Times New Roman" panose="02020603050405020304" pitchFamily="18" charset="0"/>
              </a:rPr>
              <a:t>Weeks</a:t>
            </a:r>
            <a:r>
              <a:rPr lang="en-US" sz="1000" dirty="0">
                <a:latin typeface="Verdana" panose="020B0604030504040204" pitchFamily="34" charset="0"/>
                <a:ea typeface="Times New Roman" panose="02020603050405020304" pitchFamily="18" charset="0"/>
                <a:cs typeface="Times New Roman" panose="02020603050405020304" pitchFamily="18" charset="0"/>
              </a:rPr>
              <a:t>.  </a:t>
            </a:r>
            <a:r>
              <a:rPr lang="en-US" sz="1000" u="sng" dirty="0">
                <a:latin typeface="Verdana" panose="020B0604030504040204" pitchFamily="34" charset="0"/>
                <a:ea typeface="Times New Roman" panose="02020603050405020304" pitchFamily="18" charset="0"/>
                <a:cs typeface="Times New Roman" panose="02020603050405020304" pitchFamily="18" charset="0"/>
                <a:hlinkClick r:id="rId3"/>
              </a:rPr>
              <a:t>(CC BY-NC-SA 4.0)</a:t>
            </a:r>
            <a:endParaRPr lang="en-US" sz="1000" dirty="0">
              <a:latin typeface="Verdana" panose="020B0604030504040204" pitchFamily="34" charset="0"/>
              <a:ea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5D12C326-68C9-49CA-8D25-7271FD27E999}"/>
              </a:ext>
            </a:extLst>
          </p:cNvPr>
          <p:cNvPicPr>
            <a:picLocks noChangeAspect="1"/>
          </p:cNvPicPr>
          <p:nvPr/>
        </p:nvPicPr>
        <p:blipFill>
          <a:blip r:embed="rId4"/>
          <a:stretch>
            <a:fillRect/>
          </a:stretch>
        </p:blipFill>
        <p:spPr>
          <a:xfrm>
            <a:off x="2009566" y="1391865"/>
            <a:ext cx="7272087" cy="4650294"/>
          </a:xfrm>
          <a:prstGeom prst="rect">
            <a:avLst/>
          </a:prstGeom>
        </p:spPr>
      </p:pic>
      <p:pic>
        <p:nvPicPr>
          <p:cNvPr id="8194" name="Picture 2" descr="Capítulo 3: Seguridad en la comunicación - Página 2 de 3 - SomeBooks.es">
            <a:extLst>
              <a:ext uri="{FF2B5EF4-FFF2-40B4-BE49-F238E27FC236}">
                <a16:creationId xmlns:a16="http://schemas.microsoft.com/office/drawing/2014/main" id="{315686C7-8E77-4F37-93FD-E351DBEA4140}"/>
              </a:ext>
            </a:extLst>
          </p:cNvPr>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8441608" y="144155"/>
            <a:ext cx="3195484" cy="883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8737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CF85D-2D41-4BD5-A97E-307A989C8C2E}"/>
              </a:ext>
            </a:extLst>
          </p:cNvPr>
          <p:cNvSpPr>
            <a:spLocks noGrp="1"/>
          </p:cNvSpPr>
          <p:nvPr>
            <p:ph type="title"/>
          </p:nvPr>
        </p:nvSpPr>
        <p:spPr/>
        <p:txBody>
          <a:bodyPr/>
          <a:lstStyle/>
          <a:p>
            <a:r>
              <a:rPr lang="en-US" dirty="0"/>
              <a:t>Attack of the Sharks</a:t>
            </a:r>
          </a:p>
        </p:txBody>
      </p:sp>
      <p:pic>
        <p:nvPicPr>
          <p:cNvPr id="9218" name="Picture 2" descr="Baby shark clipart adorable pictures on Cliparts Pub 2020! 🔝">
            <a:extLst>
              <a:ext uri="{FF2B5EF4-FFF2-40B4-BE49-F238E27FC236}">
                <a16:creationId xmlns:a16="http://schemas.microsoft.com/office/drawing/2014/main" id="{7B72E96B-1161-489F-AEB4-C836C73E3E93}"/>
              </a:ext>
            </a:extLst>
          </p:cNvPr>
          <p:cNvPicPr>
            <a:picLocks noGrp="1" noChangeAspect="1" noChangeArrowheads="1"/>
          </p:cNvPicPr>
          <p:nvPr>
            <p:ph idx="1"/>
          </p:nvPr>
        </p:nvPicPr>
        <p:blipFill>
          <a:blip r:embed="rId2" cstate="screen">
            <a:extLst>
              <a:ext uri="{28A0092B-C50C-407E-A947-70E740481C1C}">
                <a14:useLocalDpi xmlns:a14="http://schemas.microsoft.com/office/drawing/2010/main" val="0"/>
              </a:ext>
            </a:extLst>
          </a:blip>
          <a:srcRect/>
          <a:stretch>
            <a:fillRect/>
          </a:stretch>
        </p:blipFill>
        <p:spPr bwMode="auto">
          <a:xfrm>
            <a:off x="8297899" y="1690688"/>
            <a:ext cx="3055901" cy="43513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apítulo 3: Seguridad en la comunicación - Página 2 de 3 - SomeBooks.es">
            <a:extLst>
              <a:ext uri="{FF2B5EF4-FFF2-40B4-BE49-F238E27FC236}">
                <a16:creationId xmlns:a16="http://schemas.microsoft.com/office/drawing/2014/main" id="{097BA4D0-93E7-4A84-AEDE-140735F0BBCE}"/>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939595" y="2767364"/>
            <a:ext cx="4517308" cy="12493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EE2F86B-7BA8-4372-B695-B0A9F379E0FE}"/>
              </a:ext>
            </a:extLst>
          </p:cNvPr>
          <p:cNvSpPr txBox="1"/>
          <p:nvPr/>
        </p:nvSpPr>
        <p:spPr>
          <a:xfrm>
            <a:off x="6469361" y="2944344"/>
            <a:ext cx="816080" cy="1200329"/>
          </a:xfrm>
          <a:prstGeom prst="rect">
            <a:avLst/>
          </a:prstGeom>
          <a:noFill/>
        </p:spPr>
        <p:txBody>
          <a:bodyPr wrap="square" rtlCol="0">
            <a:spAutoFit/>
          </a:bodyPr>
          <a:lstStyle/>
          <a:p>
            <a:r>
              <a:rPr lang="en-US" sz="7200" dirty="0"/>
              <a:t>≠</a:t>
            </a:r>
            <a:r>
              <a:rPr lang="en-US" dirty="0"/>
              <a:t> </a:t>
            </a:r>
          </a:p>
        </p:txBody>
      </p:sp>
    </p:spTree>
    <p:extLst>
      <p:ext uri="{BB962C8B-B14F-4D97-AF65-F5344CB8AC3E}">
        <p14:creationId xmlns:p14="http://schemas.microsoft.com/office/powerpoint/2010/main" val="20282018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3D808-1E38-C740-8455-1F3844DA1F90}"/>
              </a:ext>
            </a:extLst>
          </p:cNvPr>
          <p:cNvSpPr>
            <a:spLocks noGrp="1"/>
          </p:cNvSpPr>
          <p:nvPr>
            <p:ph type="title"/>
          </p:nvPr>
        </p:nvSpPr>
        <p:spPr/>
        <p:txBody>
          <a:bodyPr/>
          <a:lstStyle/>
          <a:p>
            <a:r>
              <a:rPr lang="en-US" dirty="0">
                <a:latin typeface="Calibri" panose="020F0502020204030204" pitchFamily="34" charset="0"/>
                <a:ea typeface="Verdana" panose="020B0604030504040204" pitchFamily="34" charset="0"/>
                <a:cs typeface="Calibri" panose="020F0502020204030204" pitchFamily="34" charset="0"/>
              </a:rPr>
              <a:t>Why Use Wireshark? </a:t>
            </a:r>
          </a:p>
        </p:txBody>
      </p:sp>
      <p:sp>
        <p:nvSpPr>
          <p:cNvPr id="3" name="Text Placeholder 2">
            <a:extLst>
              <a:ext uri="{FF2B5EF4-FFF2-40B4-BE49-F238E27FC236}">
                <a16:creationId xmlns:a16="http://schemas.microsoft.com/office/drawing/2014/main" id="{DA7342F0-0401-3A46-9743-FF313B28D584}"/>
              </a:ext>
            </a:extLst>
          </p:cNvPr>
          <p:cNvSpPr>
            <a:spLocks noGrp="1"/>
          </p:cNvSpPr>
          <p:nvPr>
            <p:ph idx="1"/>
          </p:nvPr>
        </p:nvSpPr>
        <p:spPr/>
        <p:txBody>
          <a:bodyPr/>
          <a:lstStyle/>
          <a:p>
            <a:r>
              <a:rPr lang="en-US" dirty="0">
                <a:latin typeface="Calibri" panose="020F0502020204030204" pitchFamily="34" charset="0"/>
                <a:ea typeface="Verdana" panose="020B0604030504040204" pitchFamily="34" charset="0"/>
                <a:cs typeface="Calibri" panose="020F0502020204030204" pitchFamily="34" charset="0"/>
              </a:rPr>
              <a:t>Troubleshoot network connections.</a:t>
            </a:r>
          </a:p>
          <a:p>
            <a:pPr lvl="0"/>
            <a:r>
              <a:rPr lang="en-US" dirty="0">
                <a:latin typeface="Calibri" panose="020F0502020204030204" pitchFamily="34" charset="0"/>
                <a:ea typeface="Verdana" panose="020B0604030504040204" pitchFamily="34" charset="0"/>
                <a:cs typeface="Calibri" panose="020F0502020204030204" pitchFamily="34" charset="0"/>
              </a:rPr>
              <a:t>Filter data between two hosts to see a single network “conversation.”</a:t>
            </a:r>
          </a:p>
          <a:p>
            <a:pPr lvl="0"/>
            <a:r>
              <a:rPr lang="en-US" dirty="0">
                <a:latin typeface="Calibri" panose="020F0502020204030204" pitchFamily="34" charset="0"/>
                <a:ea typeface="Verdana" panose="020B0604030504040204" pitchFamily="34" charset="0"/>
                <a:cs typeface="Calibri" panose="020F0502020204030204" pitchFamily="34" charset="0"/>
              </a:rPr>
              <a:t>Comparing all “conversations” to discover bad actors or “bandwidth hogs.”</a:t>
            </a:r>
          </a:p>
          <a:p>
            <a:pPr lvl="0"/>
            <a:r>
              <a:rPr lang="en-US" dirty="0">
                <a:latin typeface="Calibri" panose="020F0502020204030204" pitchFamily="34" charset="0"/>
                <a:ea typeface="Verdana" panose="020B0604030504040204" pitchFamily="34" charset="0"/>
                <a:cs typeface="Calibri" panose="020F0502020204030204" pitchFamily="34" charset="0"/>
              </a:rPr>
              <a:t>Filter captured data to analyze specific protocols and ports being used. </a:t>
            </a:r>
          </a:p>
          <a:p>
            <a:pPr lvl="0"/>
            <a:r>
              <a:rPr lang="en-US" dirty="0">
                <a:latin typeface="Calibri" panose="020F0502020204030204" pitchFamily="34" charset="0"/>
                <a:ea typeface="Verdana" panose="020B0604030504040204" pitchFamily="34" charset="0"/>
                <a:cs typeface="Calibri" panose="020F0502020204030204" pitchFamily="34" charset="0"/>
              </a:rPr>
              <a:t>Analyze specific statistics about the traffic coming in and out of the system. </a:t>
            </a:r>
          </a:p>
          <a:p>
            <a:endParaRPr lang="en-US" dirty="0"/>
          </a:p>
        </p:txBody>
      </p:sp>
      <p:sp>
        <p:nvSpPr>
          <p:cNvPr id="4" name="Rectangle 3">
            <a:extLst>
              <a:ext uri="{FF2B5EF4-FFF2-40B4-BE49-F238E27FC236}">
                <a16:creationId xmlns:a16="http://schemas.microsoft.com/office/drawing/2014/main" id="{3341FC29-129B-B140-AE0F-2321199249A5}"/>
              </a:ext>
            </a:extLst>
          </p:cNvPr>
          <p:cNvSpPr/>
          <p:nvPr/>
        </p:nvSpPr>
        <p:spPr>
          <a:xfrm>
            <a:off x="2152650" y="5861623"/>
            <a:ext cx="7886700" cy="251607"/>
          </a:xfrm>
          <a:prstGeom prst="rect">
            <a:avLst/>
          </a:prstGeom>
        </p:spPr>
        <p:txBody>
          <a:bodyPr wrap="square">
            <a:spAutoFit/>
          </a:bodyPr>
          <a:lstStyle/>
          <a:p>
            <a:pPr algn="ctr">
              <a:lnSpc>
                <a:spcPct val="115000"/>
              </a:lnSpc>
              <a:spcBef>
                <a:spcPts val="500"/>
              </a:spcBef>
              <a:spcAft>
                <a:spcPts val="1000"/>
              </a:spcAft>
              <a:tabLst>
                <a:tab pos="2971800" algn="ctr"/>
                <a:tab pos="5943600" algn="r"/>
              </a:tabLst>
            </a:pPr>
            <a:r>
              <a:rPr lang="de-DE" sz="1000" dirty="0">
                <a:latin typeface="Verdana" panose="020B0604030504040204" pitchFamily="34" charset="0"/>
                <a:ea typeface="Times New Roman" panose="02020603050405020304" pitchFamily="18" charset="0"/>
                <a:cs typeface="Times New Roman" panose="02020603050405020304" pitchFamily="18" charset="0"/>
              </a:rPr>
              <a:t>Adapted from © 2020 Virginia Cyber Range.  </a:t>
            </a:r>
            <a:r>
              <a:rPr lang="de-DE" sz="1000" dirty="0" err="1">
                <a:latin typeface="Verdana" panose="020B0604030504040204" pitchFamily="34" charset="0"/>
                <a:ea typeface="Times New Roman" panose="02020603050405020304" pitchFamily="18" charset="0"/>
                <a:cs typeface="Times New Roman" panose="02020603050405020304" pitchFamily="18" charset="0"/>
              </a:rPr>
              <a:t>Created</a:t>
            </a:r>
            <a:r>
              <a:rPr lang="de-DE" sz="1000" dirty="0">
                <a:latin typeface="Verdana" panose="020B0604030504040204" pitchFamily="34" charset="0"/>
                <a:ea typeface="Times New Roman" panose="02020603050405020304" pitchFamily="18" charset="0"/>
                <a:cs typeface="Times New Roman" panose="02020603050405020304" pitchFamily="18" charset="0"/>
              </a:rPr>
              <a:t> </a:t>
            </a:r>
            <a:r>
              <a:rPr lang="de-DE" sz="1000" dirty="0" err="1">
                <a:latin typeface="Verdana" panose="020B0604030504040204" pitchFamily="34" charset="0"/>
                <a:ea typeface="Times New Roman" panose="02020603050405020304" pitchFamily="18" charset="0"/>
                <a:cs typeface="Times New Roman" panose="02020603050405020304" pitchFamily="18" charset="0"/>
              </a:rPr>
              <a:t>by</a:t>
            </a:r>
            <a:r>
              <a:rPr lang="de-DE" sz="1000" dirty="0">
                <a:latin typeface="Verdana" panose="020B0604030504040204" pitchFamily="34" charset="0"/>
                <a:ea typeface="Times New Roman" panose="02020603050405020304" pitchFamily="18" charset="0"/>
                <a:cs typeface="Times New Roman" panose="02020603050405020304" pitchFamily="18" charset="0"/>
              </a:rPr>
              <a:t> Thomas </a:t>
            </a:r>
            <a:r>
              <a:rPr lang="de-DE" sz="1000" dirty="0" err="1">
                <a:latin typeface="Verdana" panose="020B0604030504040204" pitchFamily="34" charset="0"/>
                <a:ea typeface="Times New Roman" panose="02020603050405020304" pitchFamily="18" charset="0"/>
                <a:cs typeface="Times New Roman" panose="02020603050405020304" pitchFamily="18" charset="0"/>
              </a:rPr>
              <a:t>Weeks</a:t>
            </a:r>
            <a:r>
              <a:rPr lang="en-US" sz="1000" dirty="0">
                <a:latin typeface="Verdana" panose="020B0604030504040204" pitchFamily="34" charset="0"/>
                <a:ea typeface="Times New Roman" panose="02020603050405020304" pitchFamily="18" charset="0"/>
                <a:cs typeface="Times New Roman" panose="02020603050405020304" pitchFamily="18" charset="0"/>
              </a:rPr>
              <a:t>.  </a:t>
            </a:r>
            <a:r>
              <a:rPr lang="en-US" sz="1000" u="sng" dirty="0">
                <a:latin typeface="Verdana" panose="020B0604030504040204" pitchFamily="34" charset="0"/>
                <a:ea typeface="Times New Roman" panose="02020603050405020304" pitchFamily="18" charset="0"/>
                <a:cs typeface="Times New Roman" panose="02020603050405020304" pitchFamily="18" charset="0"/>
                <a:hlinkClick r:id="rId2"/>
              </a:rPr>
              <a:t>(CC BY-NC-SA 4.0)</a:t>
            </a:r>
            <a:endParaRPr lang="en-US" sz="1000" dirty="0">
              <a:latin typeface="Verdana" panose="020B060403050404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75034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9D764-6976-F343-BD15-7A135018729E}"/>
              </a:ext>
            </a:extLst>
          </p:cNvPr>
          <p:cNvSpPr>
            <a:spLocks noGrp="1"/>
          </p:cNvSpPr>
          <p:nvPr>
            <p:ph type="title"/>
          </p:nvPr>
        </p:nvSpPr>
        <p:spPr/>
        <p:txBody>
          <a:bodyPr/>
          <a:lstStyle/>
          <a:p>
            <a:r>
              <a:rPr lang="en-US" dirty="0"/>
              <a:t>Wireshark Lab	</a:t>
            </a:r>
          </a:p>
        </p:txBody>
      </p:sp>
      <p:sp>
        <p:nvSpPr>
          <p:cNvPr id="7" name="Text Placeholder 2">
            <a:extLst>
              <a:ext uri="{FF2B5EF4-FFF2-40B4-BE49-F238E27FC236}">
                <a16:creationId xmlns:a16="http://schemas.microsoft.com/office/drawing/2014/main" id="{790AAA0E-8BDC-4EF7-B464-90A42097173F}"/>
              </a:ext>
            </a:extLst>
          </p:cNvPr>
          <p:cNvSpPr>
            <a:spLocks noGrp="1"/>
          </p:cNvSpPr>
          <p:nvPr>
            <p:ph idx="1"/>
          </p:nvPr>
        </p:nvSpPr>
        <p:spPr/>
        <p:txBody>
          <a:bodyPr/>
          <a:lstStyle/>
          <a:p>
            <a:r>
              <a:rPr lang="en-US" sz="2400" dirty="0">
                <a:latin typeface="Calibri" panose="020F0502020204030204" pitchFamily="34" charset="0"/>
                <a:ea typeface="Verdana" panose="020B0604030504040204" pitchFamily="34" charset="0"/>
                <a:cs typeface="Calibri" panose="020F0502020204030204" pitchFamily="34" charset="0"/>
              </a:rPr>
              <a:t>Wireshark allows you to view pieces of data (called packets) in real-time as they go in and out of a system and can be saved as packet capture or </a:t>
            </a:r>
            <a:r>
              <a:rPr lang="en-US" sz="2400" b="1" dirty="0" err="1">
                <a:latin typeface="Calibri" panose="020F0502020204030204" pitchFamily="34" charset="0"/>
                <a:ea typeface="Verdana" panose="020B0604030504040204" pitchFamily="34" charset="0"/>
                <a:cs typeface="Calibri" panose="020F0502020204030204" pitchFamily="34" charset="0"/>
              </a:rPr>
              <a:t>pcap</a:t>
            </a:r>
            <a:r>
              <a:rPr lang="en-US" sz="2400" b="1" dirty="0">
                <a:latin typeface="Calibri" panose="020F0502020204030204" pitchFamily="34" charset="0"/>
                <a:ea typeface="Verdana" panose="020B0604030504040204" pitchFamily="34" charset="0"/>
                <a:cs typeface="Calibri" panose="020F0502020204030204" pitchFamily="34" charset="0"/>
              </a:rPr>
              <a:t> files</a:t>
            </a:r>
            <a:r>
              <a:rPr lang="en-US" sz="2400" dirty="0">
                <a:latin typeface="Calibri" panose="020F0502020204030204" pitchFamily="34" charset="0"/>
                <a:ea typeface="Verdana" panose="020B0604030504040204" pitchFamily="34" charset="0"/>
                <a:cs typeface="Calibri" panose="020F0502020204030204" pitchFamily="34" charset="0"/>
              </a:rPr>
              <a:t>.</a:t>
            </a:r>
          </a:p>
          <a:p>
            <a:pPr marL="114300" indent="0">
              <a:buNone/>
            </a:pPr>
            <a:r>
              <a:rPr lang="en-US" sz="2400" dirty="0">
                <a:latin typeface="Calibri" panose="020F0502020204030204" pitchFamily="34" charset="0"/>
                <a:ea typeface="Verdana" panose="020B0604030504040204" pitchFamily="34" charset="0"/>
                <a:cs typeface="Calibri" panose="020F0502020204030204" pitchFamily="34" charset="0"/>
              </a:rPr>
              <a:t> </a:t>
            </a:r>
          </a:p>
          <a:p>
            <a:r>
              <a:rPr lang="en-US" sz="2400" dirty="0">
                <a:latin typeface="Calibri" panose="020F0502020204030204" pitchFamily="34" charset="0"/>
                <a:ea typeface="Verdana" panose="020B0604030504040204" pitchFamily="34" charset="0"/>
                <a:cs typeface="Calibri" panose="020F0502020204030204" pitchFamily="34" charset="0"/>
              </a:rPr>
              <a:t>In this lab, you will be analyzing packet capture files (network forensics). </a:t>
            </a:r>
          </a:p>
          <a:p>
            <a:pPr marL="114300" indent="0">
              <a:buNone/>
            </a:pPr>
            <a:endParaRPr lang="en-US" sz="2400" dirty="0">
              <a:latin typeface="Calibri" panose="020F0502020204030204" pitchFamily="34" charset="0"/>
              <a:ea typeface="Verdana" panose="020B0604030504040204" pitchFamily="34" charset="0"/>
              <a:cs typeface="Calibri" panose="020F0502020204030204" pitchFamily="34" charset="0"/>
            </a:endParaRPr>
          </a:p>
          <a:p>
            <a:r>
              <a:rPr lang="en-US" sz="2400" dirty="0">
                <a:latin typeface="Calibri" panose="020F0502020204030204" pitchFamily="34" charset="0"/>
                <a:ea typeface="Verdana" panose="020B0604030504040204" pitchFamily="34" charset="0"/>
                <a:cs typeface="Calibri" panose="020F0502020204030204" pitchFamily="34" charset="0"/>
              </a:rPr>
              <a:t>The objectives at the end of the lab is understand:</a:t>
            </a:r>
          </a:p>
          <a:p>
            <a:pPr lvl="1"/>
            <a:r>
              <a:rPr lang="en-US" dirty="0"/>
              <a:t>Wireshark overview</a:t>
            </a:r>
          </a:p>
          <a:p>
            <a:pPr lvl="1"/>
            <a:r>
              <a:rPr lang="en-US" dirty="0"/>
              <a:t>Analyzing DNS Packets</a:t>
            </a:r>
          </a:p>
          <a:p>
            <a:pPr lvl="1"/>
            <a:r>
              <a:rPr lang="en-US" dirty="0"/>
              <a:t>Name-to-IP address resolution</a:t>
            </a:r>
          </a:p>
          <a:p>
            <a:pPr lvl="1"/>
            <a:r>
              <a:rPr lang="en-US" dirty="0"/>
              <a:t>Wireless access points and identifiers</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40213974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FC3DD0B-8BD6-479D-AB82-55C4014AA934}"/>
              </a:ext>
            </a:extLst>
          </p:cNvPr>
          <p:cNvSpPr>
            <a:spLocks noGrp="1"/>
          </p:cNvSpPr>
          <p:nvPr>
            <p:ph type="title"/>
          </p:nvPr>
        </p:nvSpPr>
        <p:spPr>
          <a:xfrm>
            <a:off x="838200" y="365125"/>
            <a:ext cx="10515600" cy="1325563"/>
          </a:xfrm>
        </p:spPr>
        <p:txBody>
          <a:bodyPr/>
          <a:lstStyle/>
          <a:p>
            <a:r>
              <a:rPr lang="en-US" dirty="0"/>
              <a:t>Debrief</a:t>
            </a:r>
          </a:p>
        </p:txBody>
      </p:sp>
      <p:pic>
        <p:nvPicPr>
          <p:cNvPr id="7" name="Picture 6">
            <a:extLst>
              <a:ext uri="{FF2B5EF4-FFF2-40B4-BE49-F238E27FC236}">
                <a16:creationId xmlns:a16="http://schemas.microsoft.com/office/drawing/2014/main" id="{AA99E40F-144A-4A49-8FDC-A1613CD0CE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1669073"/>
            <a:ext cx="4019549" cy="4019549"/>
          </a:xfrm>
          <a:prstGeom prst="rect">
            <a:avLst/>
          </a:prstGeom>
        </p:spPr>
      </p:pic>
    </p:spTree>
    <p:extLst>
      <p:ext uri="{BB962C8B-B14F-4D97-AF65-F5344CB8AC3E}">
        <p14:creationId xmlns:p14="http://schemas.microsoft.com/office/powerpoint/2010/main" val="14438179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E5E1E7-E2B4-41CE-BFB9-C489AA447BE2}"/>
              </a:ext>
            </a:extLst>
          </p:cNvPr>
          <p:cNvSpPr>
            <a:spLocks noGrp="1"/>
          </p:cNvSpPr>
          <p:nvPr>
            <p:ph type="title"/>
          </p:nvPr>
        </p:nvSpPr>
        <p:spPr/>
        <p:txBody>
          <a:bodyPr>
            <a:normAutofit/>
          </a:bodyPr>
          <a:lstStyle/>
          <a:p>
            <a:r>
              <a:rPr lang="en-US" sz="6000" dirty="0"/>
              <a:t>Password Auditing Lab</a:t>
            </a:r>
            <a:br>
              <a:rPr lang="en-US" sz="6000" dirty="0"/>
            </a:br>
            <a:br>
              <a:rPr lang="en-US" sz="6000" dirty="0"/>
            </a:br>
            <a:endParaRPr lang="en-US" dirty="0"/>
          </a:p>
        </p:txBody>
      </p:sp>
      <p:sp>
        <p:nvSpPr>
          <p:cNvPr id="6" name="Text Placeholder 5">
            <a:extLst>
              <a:ext uri="{FF2B5EF4-FFF2-40B4-BE49-F238E27FC236}">
                <a16:creationId xmlns:a16="http://schemas.microsoft.com/office/drawing/2014/main" id="{3EF28439-F211-4473-897D-B693D9DA158D}"/>
              </a:ext>
            </a:extLst>
          </p:cNvPr>
          <p:cNvSpPr>
            <a:spLocks noGrp="1"/>
          </p:cNvSpPr>
          <p:nvPr>
            <p:ph type="body" idx="1"/>
          </p:nvPr>
        </p:nvSpPr>
        <p:spPr/>
        <p:txBody>
          <a:bodyPr/>
          <a:lstStyle/>
          <a:p>
            <a:r>
              <a:rPr lang="en-US" dirty="0"/>
              <a:t>Jonathan Woodward</a:t>
            </a:r>
          </a:p>
          <a:p>
            <a:r>
              <a:rPr lang="en-US" sz="2400" dirty="0"/>
              <a:t>2:15-3:15</a:t>
            </a:r>
            <a:endParaRPr lang="en-US" dirty="0"/>
          </a:p>
        </p:txBody>
      </p:sp>
      <p:pic>
        <p:nvPicPr>
          <p:cNvPr id="6146" name="Picture 2">
            <a:extLst>
              <a:ext uri="{FF2B5EF4-FFF2-40B4-BE49-F238E27FC236}">
                <a16:creationId xmlns:a16="http://schemas.microsoft.com/office/drawing/2014/main" id="{CD0B37A8-4BC7-4DA5-AB26-B1C004F80B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5150" y="3429000"/>
            <a:ext cx="5715000" cy="3209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2230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9CC85F-9F46-4B20-B7C5-7A3B31A451B6}"/>
              </a:ext>
            </a:extLst>
          </p:cNvPr>
          <p:cNvSpPr>
            <a:spLocks noGrp="1"/>
          </p:cNvSpPr>
          <p:nvPr>
            <p:ph type="ctrTitle"/>
          </p:nvPr>
        </p:nvSpPr>
        <p:spPr/>
        <p:txBody>
          <a:bodyPr/>
          <a:lstStyle/>
          <a:p>
            <a:r>
              <a:rPr lang="en-US" dirty="0"/>
              <a:t>Password Auditing Lab</a:t>
            </a:r>
          </a:p>
        </p:txBody>
      </p:sp>
      <p:sp>
        <p:nvSpPr>
          <p:cNvPr id="5" name="Subtitle 4">
            <a:extLst>
              <a:ext uri="{FF2B5EF4-FFF2-40B4-BE49-F238E27FC236}">
                <a16:creationId xmlns:a16="http://schemas.microsoft.com/office/drawing/2014/main" id="{1B8605C3-E994-4722-A2C5-FEB7DE67C3B0}"/>
              </a:ext>
            </a:extLst>
          </p:cNvPr>
          <p:cNvSpPr>
            <a:spLocks noGrp="1"/>
          </p:cNvSpPr>
          <p:nvPr>
            <p:ph type="subTitle" idx="1"/>
          </p:nvPr>
        </p:nvSpPr>
        <p:spPr>
          <a:xfrm>
            <a:off x="1524000" y="3964822"/>
            <a:ext cx="9144000" cy="1316225"/>
          </a:xfrm>
        </p:spPr>
        <p:txBody>
          <a:bodyPr/>
          <a:lstStyle/>
          <a:p>
            <a:endParaRPr lang="en-US" dirty="0"/>
          </a:p>
        </p:txBody>
      </p:sp>
    </p:spTree>
    <p:extLst>
      <p:ext uri="{BB962C8B-B14F-4D97-AF65-F5344CB8AC3E}">
        <p14:creationId xmlns:p14="http://schemas.microsoft.com/office/powerpoint/2010/main" val="4247322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E3F88-AA2F-4490-94CA-FC66B90E1203}"/>
              </a:ext>
            </a:extLst>
          </p:cNvPr>
          <p:cNvSpPr>
            <a:spLocks noGrp="1"/>
          </p:cNvSpPr>
          <p:nvPr>
            <p:ph type="title"/>
          </p:nvPr>
        </p:nvSpPr>
        <p:spPr/>
        <p:txBody>
          <a:bodyPr/>
          <a:lstStyle/>
          <a:p>
            <a:r>
              <a:rPr lang="en-US" dirty="0"/>
              <a:t>Organization of the Workshop</a:t>
            </a:r>
          </a:p>
        </p:txBody>
      </p:sp>
      <p:sp>
        <p:nvSpPr>
          <p:cNvPr id="3" name="Content Placeholder 2">
            <a:extLst>
              <a:ext uri="{FF2B5EF4-FFF2-40B4-BE49-F238E27FC236}">
                <a16:creationId xmlns:a16="http://schemas.microsoft.com/office/drawing/2014/main" id="{3335F613-4B1F-4F19-AD85-277EBBAE4F4E}"/>
              </a:ext>
            </a:extLst>
          </p:cNvPr>
          <p:cNvSpPr>
            <a:spLocks noGrp="1"/>
          </p:cNvSpPr>
          <p:nvPr>
            <p:ph idx="1"/>
          </p:nvPr>
        </p:nvSpPr>
        <p:spPr/>
        <p:txBody>
          <a:bodyPr/>
          <a:lstStyle/>
          <a:p>
            <a:r>
              <a:rPr lang="en-US" dirty="0"/>
              <a:t>Introduction / Practice with Kali</a:t>
            </a:r>
          </a:p>
          <a:p>
            <a:endParaRPr lang="en-US" dirty="0"/>
          </a:p>
          <a:p>
            <a:r>
              <a:rPr lang="en-US" dirty="0"/>
              <a:t>Network forensics with Wireshark</a:t>
            </a:r>
          </a:p>
          <a:p>
            <a:endParaRPr lang="en-US" dirty="0"/>
          </a:p>
          <a:p>
            <a:r>
              <a:rPr lang="en-US" dirty="0"/>
              <a:t>Password auditing using John the Ripper</a:t>
            </a:r>
          </a:p>
          <a:p>
            <a:endParaRPr lang="en-US" dirty="0"/>
          </a:p>
          <a:p>
            <a:endParaRPr lang="en-US" dirty="0"/>
          </a:p>
        </p:txBody>
      </p:sp>
    </p:spTree>
    <p:extLst>
      <p:ext uri="{BB962C8B-B14F-4D97-AF65-F5344CB8AC3E}">
        <p14:creationId xmlns:p14="http://schemas.microsoft.com/office/powerpoint/2010/main" val="28956968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742D1-8BBA-4AAA-9902-0F8697272820}"/>
              </a:ext>
            </a:extLst>
          </p:cNvPr>
          <p:cNvSpPr>
            <a:spLocks noGrp="1"/>
          </p:cNvSpPr>
          <p:nvPr>
            <p:ph type="title"/>
          </p:nvPr>
        </p:nvSpPr>
        <p:spPr/>
        <p:txBody>
          <a:bodyPr/>
          <a:lstStyle/>
          <a:p>
            <a:r>
              <a:rPr lang="en-US" dirty="0"/>
              <a:t>Authentication and Authorization</a:t>
            </a:r>
          </a:p>
        </p:txBody>
      </p:sp>
      <p:sp>
        <p:nvSpPr>
          <p:cNvPr id="3" name="Content Placeholder 2">
            <a:extLst>
              <a:ext uri="{FF2B5EF4-FFF2-40B4-BE49-F238E27FC236}">
                <a16:creationId xmlns:a16="http://schemas.microsoft.com/office/drawing/2014/main" id="{9E641D7E-270F-449A-9D60-2D6893E7E3A0}"/>
              </a:ext>
            </a:extLst>
          </p:cNvPr>
          <p:cNvSpPr>
            <a:spLocks noGrp="1"/>
          </p:cNvSpPr>
          <p:nvPr>
            <p:ph idx="1"/>
          </p:nvPr>
        </p:nvSpPr>
        <p:spPr/>
        <p:txBody>
          <a:bodyPr/>
          <a:lstStyle/>
          <a:p>
            <a:r>
              <a:rPr lang="en-US" dirty="0"/>
              <a:t>Authenticate – verify ID (you are who you say you are)</a:t>
            </a:r>
          </a:p>
          <a:p>
            <a:pPr lvl="1"/>
            <a:r>
              <a:rPr lang="en-US" dirty="0"/>
              <a:t>Something you know (password)*</a:t>
            </a:r>
          </a:p>
          <a:p>
            <a:pPr lvl="1"/>
            <a:r>
              <a:rPr lang="en-US" dirty="0"/>
              <a:t>Something you have (SMS phone, RSA key)</a:t>
            </a:r>
          </a:p>
          <a:p>
            <a:pPr lvl="1"/>
            <a:r>
              <a:rPr lang="en-US" dirty="0"/>
              <a:t>Something you are (biometrics like fingerprint)</a:t>
            </a:r>
          </a:p>
          <a:p>
            <a:r>
              <a:rPr lang="en-US" dirty="0"/>
              <a:t>Authorize – grant access to resources based on authentication</a:t>
            </a:r>
          </a:p>
          <a:p>
            <a:pPr lvl="1"/>
            <a:r>
              <a:rPr lang="en-US" dirty="0"/>
              <a:t>R-BAC – based on your role</a:t>
            </a:r>
          </a:p>
        </p:txBody>
      </p:sp>
    </p:spTree>
    <p:extLst>
      <p:ext uri="{BB962C8B-B14F-4D97-AF65-F5344CB8AC3E}">
        <p14:creationId xmlns:p14="http://schemas.microsoft.com/office/powerpoint/2010/main" val="34348985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8008A-2262-4D51-BBE2-2661A6C4087C}"/>
              </a:ext>
            </a:extLst>
          </p:cNvPr>
          <p:cNvSpPr>
            <a:spLocks noGrp="1"/>
          </p:cNvSpPr>
          <p:nvPr>
            <p:ph type="title"/>
          </p:nvPr>
        </p:nvSpPr>
        <p:spPr/>
        <p:txBody>
          <a:bodyPr/>
          <a:lstStyle/>
          <a:p>
            <a:r>
              <a:rPr lang="en-US" dirty="0"/>
              <a:t>Password Auditing Lab Objectives</a:t>
            </a:r>
          </a:p>
        </p:txBody>
      </p:sp>
      <p:sp>
        <p:nvSpPr>
          <p:cNvPr id="3" name="Content Placeholder 2">
            <a:extLst>
              <a:ext uri="{FF2B5EF4-FFF2-40B4-BE49-F238E27FC236}">
                <a16:creationId xmlns:a16="http://schemas.microsoft.com/office/drawing/2014/main" id="{792D818A-E5CD-41FB-AF4E-773615136EFE}"/>
              </a:ext>
            </a:extLst>
          </p:cNvPr>
          <p:cNvSpPr>
            <a:spLocks noGrp="1"/>
          </p:cNvSpPr>
          <p:nvPr>
            <p:ph idx="1"/>
          </p:nvPr>
        </p:nvSpPr>
        <p:spPr/>
        <p:txBody>
          <a:bodyPr/>
          <a:lstStyle/>
          <a:p>
            <a:r>
              <a:rPr lang="en-US" dirty="0"/>
              <a:t>Understand what makes weak and strong passwords</a:t>
            </a:r>
          </a:p>
          <a:p>
            <a:r>
              <a:rPr lang="en-US" dirty="0"/>
              <a:t>Demonstrate creating hashes from plain text passwords</a:t>
            </a:r>
          </a:p>
          <a:p>
            <a:r>
              <a:rPr lang="en-US" dirty="0"/>
              <a:t>Demonstrate how to use password cracking tools</a:t>
            </a:r>
          </a:p>
          <a:p>
            <a:r>
              <a:rPr lang="en-US" dirty="0"/>
              <a:t>Understand the difference between dictionary and brute force password cracking</a:t>
            </a:r>
          </a:p>
          <a:p>
            <a:endParaRPr lang="en-US" dirty="0"/>
          </a:p>
        </p:txBody>
      </p:sp>
    </p:spTree>
    <p:extLst>
      <p:ext uri="{BB962C8B-B14F-4D97-AF65-F5344CB8AC3E}">
        <p14:creationId xmlns:p14="http://schemas.microsoft.com/office/powerpoint/2010/main" val="13112151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D9210-57E6-46DB-9CCD-276B6CA1F6CC}"/>
              </a:ext>
            </a:extLst>
          </p:cNvPr>
          <p:cNvSpPr>
            <a:spLocks noGrp="1"/>
          </p:cNvSpPr>
          <p:nvPr>
            <p:ph type="title"/>
          </p:nvPr>
        </p:nvSpPr>
        <p:spPr/>
        <p:txBody>
          <a:bodyPr/>
          <a:lstStyle/>
          <a:p>
            <a:r>
              <a:rPr lang="en-US" dirty="0"/>
              <a:t>Password Auditing*</a:t>
            </a:r>
          </a:p>
        </p:txBody>
      </p:sp>
      <p:sp>
        <p:nvSpPr>
          <p:cNvPr id="3" name="Content Placeholder 2">
            <a:extLst>
              <a:ext uri="{FF2B5EF4-FFF2-40B4-BE49-F238E27FC236}">
                <a16:creationId xmlns:a16="http://schemas.microsoft.com/office/drawing/2014/main" id="{52FE90A8-DFB1-49F7-ABFB-24C15EE7F9A6}"/>
              </a:ext>
            </a:extLst>
          </p:cNvPr>
          <p:cNvSpPr>
            <a:spLocks noGrp="1"/>
          </p:cNvSpPr>
          <p:nvPr>
            <p:ph idx="1"/>
          </p:nvPr>
        </p:nvSpPr>
        <p:spPr/>
        <p:txBody>
          <a:bodyPr>
            <a:normAutofit fontScale="92500" lnSpcReduction="20000"/>
          </a:bodyPr>
          <a:lstStyle/>
          <a:p>
            <a:r>
              <a:rPr lang="en-US" dirty="0"/>
              <a:t>Review and learn about password files in Linux</a:t>
            </a:r>
          </a:p>
          <a:p>
            <a:r>
              <a:rPr lang="en-US" dirty="0"/>
              <a:t>Using the John the Ripper</a:t>
            </a:r>
          </a:p>
          <a:p>
            <a:pPr marL="457200" lvl="0" indent="-342900" algn="l" rtl="0">
              <a:lnSpc>
                <a:spcPct val="90000"/>
              </a:lnSpc>
              <a:spcBef>
                <a:spcPts val="750"/>
              </a:spcBef>
              <a:spcAft>
                <a:spcPts val="0"/>
              </a:spcAft>
              <a:buClr>
                <a:schemeClr val="dk1"/>
              </a:buClr>
              <a:buSzPts val="1800"/>
              <a:buChar char="•"/>
            </a:pPr>
            <a:r>
              <a:rPr lang="en-US" dirty="0"/>
              <a:t>Free password auditing (cracking) tool </a:t>
            </a:r>
          </a:p>
          <a:p>
            <a:pPr marL="457200" lvl="0" indent="-342900" algn="l" rtl="0">
              <a:lnSpc>
                <a:spcPct val="90000"/>
              </a:lnSpc>
              <a:spcBef>
                <a:spcPts val="750"/>
              </a:spcBef>
              <a:spcAft>
                <a:spcPts val="0"/>
              </a:spcAft>
              <a:buClr>
                <a:schemeClr val="dk1"/>
              </a:buClr>
              <a:buSzPts val="1800"/>
              <a:buChar char="•"/>
            </a:pPr>
            <a:r>
              <a:rPr lang="en-US" b="0" i="0" dirty="0">
                <a:solidFill>
                  <a:srgbClr val="000000"/>
                </a:solidFill>
                <a:latin typeface="Calibri"/>
                <a:ea typeface="Calibri"/>
                <a:cs typeface="Calibri"/>
                <a:sym typeface="Calibri"/>
              </a:rPr>
              <a:t>Find trivial passwords in a short amount of time</a:t>
            </a:r>
            <a:endParaRPr lang="en-US" dirty="0">
              <a:latin typeface="Calibri"/>
              <a:ea typeface="Calibri"/>
              <a:cs typeface="Calibri"/>
              <a:sym typeface="Calibri"/>
            </a:endParaRPr>
          </a:p>
          <a:p>
            <a:pPr marL="457200" lvl="0" indent="-342900" algn="l" rtl="0">
              <a:lnSpc>
                <a:spcPct val="90000"/>
              </a:lnSpc>
              <a:spcBef>
                <a:spcPts val="750"/>
              </a:spcBef>
              <a:spcAft>
                <a:spcPts val="0"/>
              </a:spcAft>
              <a:buClr>
                <a:schemeClr val="dk1"/>
              </a:buClr>
              <a:buSzPts val="1800"/>
              <a:buChar char="•"/>
            </a:pPr>
            <a:r>
              <a:rPr lang="en-US" dirty="0">
                <a:latin typeface="Calibri"/>
                <a:ea typeface="Calibri"/>
                <a:cs typeface="Calibri"/>
                <a:sym typeface="Calibri"/>
              </a:rPr>
              <a:t>Accessible on multiple platforms</a:t>
            </a:r>
            <a:endParaRPr lang="en-US" dirty="0"/>
          </a:p>
          <a:p>
            <a:pPr marL="914400" lvl="1" indent="-342900" algn="l" rtl="0">
              <a:lnSpc>
                <a:spcPct val="90000"/>
              </a:lnSpc>
              <a:spcBef>
                <a:spcPts val="375"/>
              </a:spcBef>
              <a:spcAft>
                <a:spcPts val="0"/>
              </a:spcAft>
              <a:buSzPts val="1800"/>
              <a:buChar char="•"/>
            </a:pPr>
            <a:r>
              <a:rPr lang="en-US" dirty="0">
                <a:latin typeface="Calibri"/>
                <a:ea typeface="Calibri"/>
                <a:cs typeface="Calibri"/>
                <a:sym typeface="Calibri"/>
              </a:rPr>
              <a:t>Can be run from within Metasploit or on its own</a:t>
            </a:r>
            <a:endParaRPr lang="en-US" dirty="0"/>
          </a:p>
          <a:p>
            <a:pPr marL="457200" lvl="0" indent="-342900" algn="l" rtl="0">
              <a:lnSpc>
                <a:spcPct val="90000"/>
              </a:lnSpc>
              <a:spcBef>
                <a:spcPts val="750"/>
              </a:spcBef>
              <a:spcAft>
                <a:spcPts val="0"/>
              </a:spcAft>
              <a:buClr>
                <a:schemeClr val="dk1"/>
              </a:buClr>
              <a:buSzPts val="1800"/>
              <a:buChar char="•"/>
            </a:pPr>
            <a:r>
              <a:rPr lang="en-US" dirty="0">
                <a:latin typeface="Calibri"/>
                <a:ea typeface="Calibri"/>
                <a:cs typeface="Calibri"/>
                <a:sym typeface="Calibri"/>
              </a:rPr>
              <a:t>Takes the entry from salted password hash from </a:t>
            </a:r>
            <a:r>
              <a:rPr lang="en-US" dirty="0">
                <a:latin typeface="Courier New"/>
                <a:ea typeface="Courier New"/>
                <a:cs typeface="Courier New"/>
                <a:sym typeface="Courier New"/>
              </a:rPr>
              <a:t>/</a:t>
            </a:r>
            <a:r>
              <a:rPr lang="en-US" dirty="0" err="1">
                <a:latin typeface="Courier New"/>
                <a:ea typeface="Courier New"/>
                <a:cs typeface="Courier New"/>
                <a:sym typeface="Courier New"/>
              </a:rPr>
              <a:t>etc</a:t>
            </a:r>
            <a:r>
              <a:rPr lang="en-US" dirty="0">
                <a:latin typeface="Courier New"/>
                <a:ea typeface="Courier New"/>
                <a:cs typeface="Courier New"/>
                <a:sym typeface="Courier New"/>
              </a:rPr>
              <a:t>/shadow</a:t>
            </a:r>
            <a:r>
              <a:rPr lang="en-US" dirty="0">
                <a:latin typeface="Calibri"/>
                <a:ea typeface="Calibri"/>
                <a:cs typeface="Calibri"/>
                <a:sym typeface="Calibri"/>
              </a:rPr>
              <a:t>:</a:t>
            </a:r>
            <a:endParaRPr lang="en-US" dirty="0"/>
          </a:p>
          <a:p>
            <a:pPr marL="914400" lvl="1" indent="-342900" algn="l" rtl="0">
              <a:lnSpc>
                <a:spcPct val="90000"/>
              </a:lnSpc>
              <a:spcBef>
                <a:spcPts val="375"/>
              </a:spcBef>
              <a:spcAft>
                <a:spcPts val="0"/>
              </a:spcAft>
              <a:buSzPts val="1800"/>
              <a:buChar char="•"/>
            </a:pPr>
            <a:r>
              <a:rPr lang="en-US" sz="1400" dirty="0" err="1">
                <a:latin typeface="Courier New"/>
                <a:ea typeface="Courier New"/>
                <a:cs typeface="Courier New"/>
                <a:sym typeface="Courier New"/>
              </a:rPr>
              <a:t>jsmith</a:t>
            </a:r>
            <a:r>
              <a:rPr lang="en-US" sz="1400" dirty="0">
                <a:latin typeface="Courier New"/>
                <a:ea typeface="Courier New"/>
                <a:cs typeface="Courier New"/>
                <a:sym typeface="Courier New"/>
              </a:rPr>
              <a:t>:$6$JRF8OgFTYSP1zDeO$2PuYhV7jFxrdY8x.4P73BspAXQZiv2S8Dr.hrFIGNXTWrIt6gdTiwnTr9cTgFurP4NPWT8isXwizoGRqt/</a:t>
            </a:r>
            <a:r>
              <a:rPr lang="en-US" sz="1400" dirty="0" err="1">
                <a:latin typeface="Courier New"/>
                <a:ea typeface="Courier New"/>
                <a:cs typeface="Courier New"/>
                <a:sym typeface="Courier New"/>
              </a:rPr>
              <a:t>iJ</a:t>
            </a:r>
            <a:r>
              <a:rPr lang="en-US" sz="1400" dirty="0">
                <a:latin typeface="Courier New"/>
                <a:ea typeface="Courier New"/>
                <a:cs typeface="Courier New"/>
                <a:sym typeface="Courier New"/>
              </a:rPr>
              <a:t>./:18659:0:99999:7:::</a:t>
            </a:r>
            <a:endParaRPr lang="en-US" dirty="0"/>
          </a:p>
          <a:p>
            <a:pPr marL="914400" lvl="1" indent="-342900" algn="l" rtl="0">
              <a:lnSpc>
                <a:spcPct val="90000"/>
              </a:lnSpc>
              <a:spcBef>
                <a:spcPts val="375"/>
              </a:spcBef>
              <a:spcAft>
                <a:spcPts val="0"/>
              </a:spcAft>
              <a:buSzPts val="1800"/>
              <a:buChar char="•"/>
            </a:pPr>
            <a:r>
              <a:rPr lang="en-US" dirty="0">
                <a:latin typeface="Calibri"/>
                <a:ea typeface="Calibri"/>
                <a:cs typeface="Calibri"/>
                <a:sym typeface="Calibri"/>
              </a:rPr>
              <a:t>Reduces it to the password: 12345</a:t>
            </a:r>
            <a:endParaRPr lang="en-US" dirty="0"/>
          </a:p>
          <a:p>
            <a:endParaRPr lang="en-US" dirty="0"/>
          </a:p>
          <a:p>
            <a:r>
              <a:rPr lang="en-US" i="1" dirty="0"/>
              <a:t>*Hint: be careful where you use the word “hack”</a:t>
            </a:r>
          </a:p>
        </p:txBody>
      </p:sp>
      <p:pic>
        <p:nvPicPr>
          <p:cNvPr id="4" name="Google Shape;174;p22" descr="kellgon.com/wp-content/uploads/2019/03/John-the...">
            <a:extLst>
              <a:ext uri="{FF2B5EF4-FFF2-40B4-BE49-F238E27FC236}">
                <a16:creationId xmlns:a16="http://schemas.microsoft.com/office/drawing/2014/main" id="{81267153-0ABE-49DC-AA6E-AF7B86ED447F}"/>
              </a:ext>
            </a:extLst>
          </p:cNvPr>
          <p:cNvPicPr preferRelativeResize="0"/>
          <p:nvPr/>
        </p:nvPicPr>
        <p:blipFill rotWithShape="1">
          <a:blip r:embed="rId2">
            <a:alphaModFix/>
          </a:blip>
          <a:srcRect/>
          <a:stretch/>
        </p:blipFill>
        <p:spPr>
          <a:xfrm>
            <a:off x="9613889" y="453452"/>
            <a:ext cx="1512581" cy="1372173"/>
          </a:xfrm>
          <a:prstGeom prst="rect">
            <a:avLst/>
          </a:prstGeom>
          <a:noFill/>
          <a:ln>
            <a:noFill/>
          </a:ln>
        </p:spPr>
      </p:pic>
    </p:spTree>
    <p:extLst>
      <p:ext uri="{BB962C8B-B14F-4D97-AF65-F5344CB8AC3E}">
        <p14:creationId xmlns:p14="http://schemas.microsoft.com/office/powerpoint/2010/main" val="26143091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53;p20">
            <a:extLst>
              <a:ext uri="{FF2B5EF4-FFF2-40B4-BE49-F238E27FC236}">
                <a16:creationId xmlns:a16="http://schemas.microsoft.com/office/drawing/2014/main" id="{3D2ACCE3-DA93-4754-A1A6-F4B0EA187E93}"/>
              </a:ext>
            </a:extLst>
          </p:cNvPr>
          <p:cNvSpPr txBox="1">
            <a:spLocks noGrp="1"/>
          </p:cNvSpPr>
          <p:nvPr>
            <p:ph type="title"/>
          </p:nvPr>
        </p:nvSpPr>
        <p:spPr>
          <a:xfrm>
            <a:off x="628650" y="359227"/>
            <a:ext cx="78867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400"/>
              <a:buNone/>
            </a:pPr>
            <a:r>
              <a:rPr lang="en-US"/>
              <a:t>Background: What is a Hash? </a:t>
            </a:r>
            <a:endParaRPr/>
          </a:p>
        </p:txBody>
      </p:sp>
      <p:sp>
        <p:nvSpPr>
          <p:cNvPr id="9" name="Google Shape;154;p20">
            <a:extLst>
              <a:ext uri="{FF2B5EF4-FFF2-40B4-BE49-F238E27FC236}">
                <a16:creationId xmlns:a16="http://schemas.microsoft.com/office/drawing/2014/main" id="{5F13EC93-00EC-4156-84FB-78816F630508}"/>
              </a:ext>
            </a:extLst>
          </p:cNvPr>
          <p:cNvSpPr txBox="1">
            <a:spLocks/>
          </p:cNvSpPr>
          <p:nvPr/>
        </p:nvSpPr>
        <p:spPr>
          <a:xfrm>
            <a:off x="7666560" y="1375445"/>
            <a:ext cx="3966640" cy="4801518"/>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42900">
              <a:spcBef>
                <a:spcPts val="750"/>
              </a:spcBef>
              <a:buClr>
                <a:schemeClr val="dk1"/>
              </a:buClr>
              <a:buSzPts val="1800"/>
            </a:pPr>
            <a:r>
              <a:rPr lang="en-US" sz="2000" dirty="0">
                <a:latin typeface="Calibri"/>
                <a:ea typeface="Calibri"/>
                <a:cs typeface="Calibri"/>
                <a:sym typeface="Calibri"/>
              </a:rPr>
              <a:t>A hash function maps digital data of arbitrary size to digital data of </a:t>
            </a:r>
            <a:r>
              <a:rPr lang="en-US" sz="2000" b="1" dirty="0">
                <a:latin typeface="Calibri"/>
                <a:ea typeface="Calibri"/>
                <a:cs typeface="Calibri"/>
                <a:sym typeface="Calibri"/>
              </a:rPr>
              <a:t>fixed size</a:t>
            </a:r>
            <a:r>
              <a:rPr lang="en-US" sz="2000" dirty="0">
                <a:latin typeface="Calibri"/>
                <a:ea typeface="Calibri"/>
                <a:cs typeface="Calibri"/>
                <a:sym typeface="Calibri"/>
              </a:rPr>
              <a:t>. The hash is sometimes called a </a:t>
            </a:r>
            <a:r>
              <a:rPr lang="en-US" sz="2000" b="1" dirty="0">
                <a:latin typeface="Calibri"/>
                <a:ea typeface="Calibri"/>
                <a:cs typeface="Calibri"/>
                <a:sym typeface="Calibri"/>
              </a:rPr>
              <a:t>message digest.</a:t>
            </a:r>
            <a:endParaRPr lang="en-US" sz="3200" dirty="0"/>
          </a:p>
          <a:p>
            <a:pPr marL="457200">
              <a:spcBef>
                <a:spcPts val="750"/>
              </a:spcBef>
              <a:buClr>
                <a:schemeClr val="dk1"/>
              </a:buClr>
              <a:buSzPts val="1800"/>
              <a:buFont typeface="Arial" panose="020B0604020202020204" pitchFamily="34" charset="0"/>
              <a:buNone/>
            </a:pPr>
            <a:endParaRPr lang="en-US" sz="2000" b="1" dirty="0">
              <a:latin typeface="Calibri"/>
              <a:ea typeface="Calibri"/>
              <a:cs typeface="Calibri"/>
              <a:sym typeface="Calibri"/>
            </a:endParaRPr>
          </a:p>
          <a:p>
            <a:pPr marL="457200" indent="-342900">
              <a:spcBef>
                <a:spcPts val="750"/>
              </a:spcBef>
              <a:buClr>
                <a:schemeClr val="dk1"/>
              </a:buClr>
              <a:buSzPts val="1800"/>
            </a:pPr>
            <a:r>
              <a:rPr lang="en-US" sz="2000" dirty="0">
                <a:latin typeface="Calibri"/>
                <a:ea typeface="Calibri"/>
                <a:cs typeface="Calibri"/>
                <a:sym typeface="Calibri"/>
              </a:rPr>
              <a:t>A cryptographic hash function is a hash function that is considered practically impossible to reverse (one-way-ness) or find collisions (i.e. two messages with the same hash value)</a:t>
            </a:r>
            <a:endParaRPr lang="en-US" sz="3200" dirty="0"/>
          </a:p>
        </p:txBody>
      </p:sp>
      <p:pic>
        <p:nvPicPr>
          <p:cNvPr id="10" name="Google Shape;155;p20">
            <a:extLst>
              <a:ext uri="{FF2B5EF4-FFF2-40B4-BE49-F238E27FC236}">
                <a16:creationId xmlns:a16="http://schemas.microsoft.com/office/drawing/2014/main" id="{6858734A-B9DB-47C0-B624-FF8F8ED0C4EF}"/>
              </a:ext>
            </a:extLst>
          </p:cNvPr>
          <p:cNvPicPr preferRelativeResize="0"/>
          <p:nvPr/>
        </p:nvPicPr>
        <p:blipFill rotWithShape="1">
          <a:blip r:embed="rId2">
            <a:alphaModFix/>
          </a:blip>
          <a:srcRect/>
          <a:stretch/>
        </p:blipFill>
        <p:spPr>
          <a:xfrm>
            <a:off x="1660693" y="2234426"/>
            <a:ext cx="5079722" cy="2954681"/>
          </a:xfrm>
          <a:prstGeom prst="rect">
            <a:avLst/>
          </a:prstGeom>
          <a:noFill/>
          <a:ln>
            <a:noFill/>
          </a:ln>
        </p:spPr>
      </p:pic>
      <p:sp>
        <p:nvSpPr>
          <p:cNvPr id="11" name="Google Shape;156;p20">
            <a:extLst>
              <a:ext uri="{FF2B5EF4-FFF2-40B4-BE49-F238E27FC236}">
                <a16:creationId xmlns:a16="http://schemas.microsoft.com/office/drawing/2014/main" id="{428329BB-AC7E-4677-9020-79F92B0DE156}"/>
              </a:ext>
            </a:extLst>
          </p:cNvPr>
          <p:cNvSpPr txBox="1"/>
          <p:nvPr/>
        </p:nvSpPr>
        <p:spPr>
          <a:xfrm>
            <a:off x="2395278" y="5065221"/>
            <a:ext cx="427703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Same cryptographic hash function can be used.</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69906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2;p21">
            <a:extLst>
              <a:ext uri="{FF2B5EF4-FFF2-40B4-BE49-F238E27FC236}">
                <a16:creationId xmlns:a16="http://schemas.microsoft.com/office/drawing/2014/main" id="{66BEFC9B-16E1-4348-9FFD-768576D23FAC}"/>
              </a:ext>
            </a:extLst>
          </p:cNvPr>
          <p:cNvSpPr txBox="1">
            <a:spLocks noGrp="1"/>
          </p:cNvSpPr>
          <p:nvPr>
            <p:ph type="title"/>
          </p:nvPr>
        </p:nvSpPr>
        <p:spPr>
          <a:xfrm>
            <a:off x="628650" y="335629"/>
            <a:ext cx="78867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400"/>
              <a:buNone/>
            </a:pPr>
            <a:r>
              <a:rPr lang="en-US"/>
              <a:t>Password Hashing with Salt </a:t>
            </a:r>
            <a:endParaRPr/>
          </a:p>
        </p:txBody>
      </p:sp>
      <p:sp>
        <p:nvSpPr>
          <p:cNvPr id="5" name="Google Shape;163;p21">
            <a:extLst>
              <a:ext uri="{FF2B5EF4-FFF2-40B4-BE49-F238E27FC236}">
                <a16:creationId xmlns:a16="http://schemas.microsoft.com/office/drawing/2014/main" id="{A70A7C7C-A031-46D8-810E-75E53E4B89EB}"/>
              </a:ext>
            </a:extLst>
          </p:cNvPr>
          <p:cNvSpPr txBox="1">
            <a:spLocks/>
          </p:cNvSpPr>
          <p:nvPr/>
        </p:nvSpPr>
        <p:spPr>
          <a:xfrm>
            <a:off x="7142481" y="1527924"/>
            <a:ext cx="3714298" cy="4717447"/>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42900">
              <a:spcBef>
                <a:spcPts val="750"/>
              </a:spcBef>
              <a:buClr>
                <a:schemeClr val="dk1"/>
              </a:buClr>
              <a:buSzPts val="1800"/>
            </a:pPr>
            <a:r>
              <a:rPr lang="en-US" sz="2400" dirty="0"/>
              <a:t>Passwords aren’t stored in plaintext or plain hash, they are salted</a:t>
            </a:r>
            <a:endParaRPr lang="en-US" sz="3600" dirty="0"/>
          </a:p>
          <a:p>
            <a:pPr marL="457200" indent="-342900">
              <a:spcBef>
                <a:spcPts val="750"/>
              </a:spcBef>
              <a:buClr>
                <a:schemeClr val="dk1"/>
              </a:buClr>
              <a:buSzPts val="1800"/>
            </a:pPr>
            <a:r>
              <a:rPr lang="en-US" sz="2400" dirty="0"/>
              <a:t>Prevents Rainbow Table Attacks </a:t>
            </a:r>
            <a:endParaRPr lang="en-US" sz="3600" dirty="0"/>
          </a:p>
          <a:p>
            <a:pPr marL="914400" lvl="1" indent="-342900">
              <a:spcBef>
                <a:spcPts val="375"/>
              </a:spcBef>
              <a:buSzPts val="1800"/>
            </a:pPr>
            <a:r>
              <a:rPr lang="en-US" sz="1800" dirty="0"/>
              <a:t>🌈 Attack a hashed password in reverse with a table of pre-computed hashes with corresponding passwords 🌈</a:t>
            </a:r>
            <a:endParaRPr lang="en-US" sz="3200" dirty="0"/>
          </a:p>
          <a:p>
            <a:pPr marL="457200" indent="-342900">
              <a:spcBef>
                <a:spcPts val="750"/>
              </a:spcBef>
              <a:buClr>
                <a:schemeClr val="dk1"/>
              </a:buClr>
              <a:buSzPts val="1800"/>
            </a:pPr>
            <a:r>
              <a:rPr lang="en-US" sz="2400" dirty="0"/>
              <a:t>Adds a layer of security (Defense in Depth)</a:t>
            </a:r>
            <a:endParaRPr lang="en-US" sz="3600" dirty="0"/>
          </a:p>
          <a:p>
            <a:pPr marL="457200">
              <a:spcBef>
                <a:spcPts val="750"/>
              </a:spcBef>
              <a:buClr>
                <a:schemeClr val="dk1"/>
              </a:buClr>
              <a:buSzPts val="1800"/>
              <a:buFont typeface="Arial" panose="020B0604020202020204" pitchFamily="34" charset="0"/>
              <a:buNone/>
            </a:pPr>
            <a:endParaRPr lang="en-US" sz="2400" dirty="0"/>
          </a:p>
          <a:p>
            <a:pPr marL="457200">
              <a:spcBef>
                <a:spcPts val="750"/>
              </a:spcBef>
              <a:buClr>
                <a:schemeClr val="dk1"/>
              </a:buClr>
              <a:buSzPts val="1800"/>
              <a:buFont typeface="Arial" panose="020B0604020202020204" pitchFamily="34" charset="0"/>
              <a:buNone/>
            </a:pPr>
            <a:endParaRPr lang="en-US" sz="2400" dirty="0"/>
          </a:p>
        </p:txBody>
      </p:sp>
      <p:pic>
        <p:nvPicPr>
          <p:cNvPr id="6" name="Google Shape;164;p21" descr="password salting cybrary term">
            <a:extLst>
              <a:ext uri="{FF2B5EF4-FFF2-40B4-BE49-F238E27FC236}">
                <a16:creationId xmlns:a16="http://schemas.microsoft.com/office/drawing/2014/main" id="{ECB03A0B-BD30-4380-84B1-7C48BA75052C}"/>
              </a:ext>
            </a:extLst>
          </p:cNvPr>
          <p:cNvPicPr preferRelativeResize="0"/>
          <p:nvPr/>
        </p:nvPicPr>
        <p:blipFill rotWithShape="1">
          <a:blip r:embed="rId2">
            <a:alphaModFix/>
          </a:blip>
          <a:srcRect/>
          <a:stretch/>
        </p:blipFill>
        <p:spPr>
          <a:xfrm>
            <a:off x="232966" y="1527924"/>
            <a:ext cx="6289754" cy="3409835"/>
          </a:xfrm>
          <a:prstGeom prst="rect">
            <a:avLst/>
          </a:prstGeom>
          <a:noFill/>
          <a:ln>
            <a:noFill/>
          </a:ln>
        </p:spPr>
      </p:pic>
      <p:pic>
        <p:nvPicPr>
          <p:cNvPr id="7" name="Google Shape;165;p21">
            <a:extLst>
              <a:ext uri="{FF2B5EF4-FFF2-40B4-BE49-F238E27FC236}">
                <a16:creationId xmlns:a16="http://schemas.microsoft.com/office/drawing/2014/main" id="{565C1AFA-0F76-4B37-808A-B7085E09E5B2}"/>
              </a:ext>
            </a:extLst>
          </p:cNvPr>
          <p:cNvPicPr preferRelativeResize="0"/>
          <p:nvPr/>
        </p:nvPicPr>
        <p:blipFill rotWithShape="1">
          <a:blip r:embed="rId3">
            <a:alphaModFix/>
          </a:blip>
          <a:srcRect/>
          <a:stretch/>
        </p:blipFill>
        <p:spPr>
          <a:xfrm>
            <a:off x="7715243" y="598356"/>
            <a:ext cx="800107" cy="800107"/>
          </a:xfrm>
          <a:prstGeom prst="rect">
            <a:avLst/>
          </a:prstGeom>
          <a:noFill/>
          <a:ln>
            <a:noFill/>
          </a:ln>
        </p:spPr>
      </p:pic>
      <p:sp>
        <p:nvSpPr>
          <p:cNvPr id="8" name="Google Shape;166;p21">
            <a:extLst>
              <a:ext uri="{FF2B5EF4-FFF2-40B4-BE49-F238E27FC236}">
                <a16:creationId xmlns:a16="http://schemas.microsoft.com/office/drawing/2014/main" id="{4ADC81CA-B318-426F-9F29-039AAB5398E7}"/>
              </a:ext>
            </a:extLst>
          </p:cNvPr>
          <p:cNvSpPr txBox="1"/>
          <p:nvPr/>
        </p:nvSpPr>
        <p:spPr>
          <a:xfrm>
            <a:off x="1582994" y="6245372"/>
            <a:ext cx="4513006"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sng" strike="noStrike" cap="none" dirty="0">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Image from</a:t>
            </a:r>
            <a:r>
              <a:rPr lang="en-US" sz="1200" b="0" i="0" u="none" strike="noStrike" cap="none" dirty="0">
                <a:solidFill>
                  <a:srgbClr val="000000"/>
                </a:solidFill>
                <a:latin typeface="Arial"/>
                <a:ea typeface="Arial"/>
                <a:cs typeface="Arial"/>
                <a:sym typeface="Arial"/>
              </a:rPr>
              <a:t> https://cyberhoot.com/cybrary/password-salting/</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8128073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8862-CF4B-4C9E-9D6D-FAA293FE89D6}"/>
              </a:ext>
            </a:extLst>
          </p:cNvPr>
          <p:cNvSpPr>
            <a:spLocks noGrp="1"/>
          </p:cNvSpPr>
          <p:nvPr>
            <p:ph type="title"/>
          </p:nvPr>
        </p:nvSpPr>
        <p:spPr/>
        <p:txBody>
          <a:bodyPr/>
          <a:lstStyle/>
          <a:p>
            <a:r>
              <a:rPr lang="en-US" dirty="0"/>
              <a:t>Dictionaries in John</a:t>
            </a:r>
          </a:p>
        </p:txBody>
      </p:sp>
      <p:sp>
        <p:nvSpPr>
          <p:cNvPr id="4" name="TextBox 3">
            <a:extLst>
              <a:ext uri="{FF2B5EF4-FFF2-40B4-BE49-F238E27FC236}">
                <a16:creationId xmlns:a16="http://schemas.microsoft.com/office/drawing/2014/main" id="{95F1A01F-DD5F-4E45-9B53-6242AEC66AD3}"/>
              </a:ext>
            </a:extLst>
          </p:cNvPr>
          <p:cNvSpPr txBox="1"/>
          <p:nvPr/>
        </p:nvSpPr>
        <p:spPr>
          <a:xfrm>
            <a:off x="1126836" y="6284424"/>
            <a:ext cx="7656946" cy="646331"/>
          </a:xfrm>
          <a:prstGeom prst="rect">
            <a:avLst/>
          </a:prstGeom>
          <a:noFill/>
        </p:spPr>
        <p:txBody>
          <a:bodyPr wrap="square" rtlCol="0">
            <a:spAutoFit/>
          </a:bodyPr>
          <a:lstStyle/>
          <a:p>
            <a:r>
              <a:rPr lang="en-US" sz="1200" dirty="0"/>
              <a:t>Image source: https://images2.minutemediacdn.com/image/upload/c_fill,g_auto,h_1248,w_2220/f_auto,q_auto,w_1100/v1555926333/shape/mentalfloss/166091799.jpg</a:t>
            </a:r>
          </a:p>
        </p:txBody>
      </p:sp>
      <p:sp>
        <p:nvSpPr>
          <p:cNvPr id="5" name="Content Placeholder 4">
            <a:extLst>
              <a:ext uri="{FF2B5EF4-FFF2-40B4-BE49-F238E27FC236}">
                <a16:creationId xmlns:a16="http://schemas.microsoft.com/office/drawing/2014/main" id="{C7E4FF2C-0A64-42EB-9E90-9E138DE45A8F}"/>
              </a:ext>
            </a:extLst>
          </p:cNvPr>
          <p:cNvSpPr>
            <a:spLocks noGrp="1"/>
          </p:cNvSpPr>
          <p:nvPr>
            <p:ph idx="1"/>
          </p:nvPr>
        </p:nvSpPr>
        <p:spPr/>
        <p:txBody>
          <a:bodyPr/>
          <a:lstStyle/>
          <a:p>
            <a:r>
              <a:rPr lang="en-US" dirty="0"/>
              <a:t>Not like the dictionary you think of</a:t>
            </a:r>
          </a:p>
          <a:p>
            <a:pPr lvl="1"/>
            <a:r>
              <a:rPr lang="en-US" dirty="0"/>
              <a:t>A list of words to try against the password hashes</a:t>
            </a:r>
          </a:p>
        </p:txBody>
      </p:sp>
      <p:pic>
        <p:nvPicPr>
          <p:cNvPr id="7" name="Picture 2" descr="6 Alternative Dictionaries Your Bookshelf Needs | Mental Floss">
            <a:extLst>
              <a:ext uri="{FF2B5EF4-FFF2-40B4-BE49-F238E27FC236}">
                <a16:creationId xmlns:a16="http://schemas.microsoft.com/office/drawing/2014/main" id="{5E0F4C76-07D1-4ED1-8018-A3C325EE240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601940" y="460952"/>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51635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F1579-A28D-4D89-9B13-A8CA17C283E7}"/>
              </a:ext>
            </a:extLst>
          </p:cNvPr>
          <p:cNvSpPr>
            <a:spLocks noGrp="1"/>
          </p:cNvSpPr>
          <p:nvPr>
            <p:ph type="title"/>
          </p:nvPr>
        </p:nvSpPr>
        <p:spPr/>
        <p:txBody>
          <a:bodyPr/>
          <a:lstStyle/>
          <a:p>
            <a:r>
              <a:rPr lang="en-US" dirty="0"/>
              <a:t>Custom Dictionaries in John</a:t>
            </a:r>
          </a:p>
        </p:txBody>
      </p:sp>
      <p:pic>
        <p:nvPicPr>
          <p:cNvPr id="1026" name="Picture 2">
            <a:extLst>
              <a:ext uri="{FF2B5EF4-FFF2-40B4-BE49-F238E27FC236}">
                <a16:creationId xmlns:a16="http://schemas.microsoft.com/office/drawing/2014/main" id="{78276F12-66C3-4537-ABD2-60B67D4A8DB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426528"/>
            <a:ext cx="9344145" cy="46897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2D8E39D-FA6A-40BB-B22E-84CA2F3B6C00}"/>
              </a:ext>
            </a:extLst>
          </p:cNvPr>
          <p:cNvSpPr txBox="1"/>
          <p:nvPr/>
        </p:nvSpPr>
        <p:spPr>
          <a:xfrm>
            <a:off x="8806499" y="200689"/>
            <a:ext cx="1431637" cy="2862322"/>
          </a:xfrm>
          <a:prstGeom prst="rect">
            <a:avLst/>
          </a:prstGeom>
          <a:solidFill>
            <a:schemeClr val="accent5"/>
          </a:solidFill>
        </p:spPr>
        <p:txBody>
          <a:bodyPr wrap="square" numCol="1" rtlCol="0">
            <a:spAutoFit/>
          </a:bodyPr>
          <a:lstStyle/>
          <a:p>
            <a:r>
              <a:rPr lang="en-US" dirty="0"/>
              <a:t>List 1:</a:t>
            </a:r>
          </a:p>
          <a:p>
            <a:r>
              <a:rPr lang="en-US" dirty="0"/>
              <a:t>cat</a:t>
            </a:r>
          </a:p>
          <a:p>
            <a:r>
              <a:rPr lang="en-US" dirty="0"/>
              <a:t>dog</a:t>
            </a:r>
          </a:p>
          <a:p>
            <a:r>
              <a:rPr lang="en-US" dirty="0"/>
              <a:t>panda</a:t>
            </a:r>
          </a:p>
          <a:p>
            <a:r>
              <a:rPr lang="en-US" dirty="0"/>
              <a:t>racoon</a:t>
            </a:r>
          </a:p>
          <a:p>
            <a:r>
              <a:rPr lang="en-US" dirty="0"/>
              <a:t>deer</a:t>
            </a:r>
          </a:p>
          <a:p>
            <a:endParaRPr lang="en-US" dirty="0"/>
          </a:p>
          <a:p>
            <a:endParaRPr lang="en-US" dirty="0"/>
          </a:p>
          <a:p>
            <a:endParaRPr lang="en-US" dirty="0"/>
          </a:p>
          <a:p>
            <a:endParaRPr lang="en-US" dirty="0"/>
          </a:p>
        </p:txBody>
      </p:sp>
      <p:sp>
        <p:nvSpPr>
          <p:cNvPr id="6" name="TextBox 5">
            <a:extLst>
              <a:ext uri="{FF2B5EF4-FFF2-40B4-BE49-F238E27FC236}">
                <a16:creationId xmlns:a16="http://schemas.microsoft.com/office/drawing/2014/main" id="{53CE5AA8-0265-4FD9-BC06-9DCA8BC34454}"/>
              </a:ext>
            </a:extLst>
          </p:cNvPr>
          <p:cNvSpPr txBox="1"/>
          <p:nvPr/>
        </p:nvSpPr>
        <p:spPr>
          <a:xfrm>
            <a:off x="10293927" y="191453"/>
            <a:ext cx="1431637" cy="5909310"/>
          </a:xfrm>
          <a:prstGeom prst="rect">
            <a:avLst/>
          </a:prstGeom>
          <a:solidFill>
            <a:schemeClr val="accent5"/>
          </a:solidFill>
        </p:spPr>
        <p:txBody>
          <a:bodyPr wrap="square" numCol="1" rtlCol="0">
            <a:spAutoFit/>
          </a:bodyPr>
          <a:lstStyle/>
          <a:p>
            <a:r>
              <a:rPr lang="en-US" dirty="0"/>
              <a:t>List 2:</a:t>
            </a:r>
          </a:p>
          <a:p>
            <a:r>
              <a:rPr lang="en-US" dirty="0"/>
              <a:t>cat</a:t>
            </a:r>
          </a:p>
          <a:p>
            <a:r>
              <a:rPr lang="en-US" dirty="0"/>
              <a:t>dog</a:t>
            </a:r>
          </a:p>
          <a:p>
            <a:r>
              <a:rPr lang="en-US" dirty="0"/>
              <a:t>panda</a:t>
            </a:r>
          </a:p>
          <a:p>
            <a:r>
              <a:rPr lang="en-US" dirty="0"/>
              <a:t>racoon</a:t>
            </a:r>
          </a:p>
          <a:p>
            <a:r>
              <a:rPr lang="en-US" dirty="0"/>
              <a:t>deer</a:t>
            </a:r>
          </a:p>
          <a:p>
            <a:r>
              <a:rPr lang="en-US" dirty="0"/>
              <a:t>panther</a:t>
            </a:r>
          </a:p>
          <a:p>
            <a:r>
              <a:rPr lang="en-US" dirty="0"/>
              <a:t>puma</a:t>
            </a:r>
          </a:p>
          <a:p>
            <a:r>
              <a:rPr lang="en-US" dirty="0"/>
              <a:t>bear</a:t>
            </a:r>
          </a:p>
          <a:p>
            <a:r>
              <a:rPr lang="en-US" dirty="0"/>
              <a:t>chicken</a:t>
            </a:r>
          </a:p>
          <a:p>
            <a:r>
              <a:rPr lang="en-US" dirty="0" err="1"/>
              <a:t>corgy</a:t>
            </a:r>
            <a:endParaRPr lang="en-US" dirty="0"/>
          </a:p>
          <a:p>
            <a:r>
              <a:rPr lang="en-US" dirty="0" err="1"/>
              <a:t>welshcorgy</a:t>
            </a:r>
            <a:endParaRPr lang="en-US" dirty="0"/>
          </a:p>
          <a:p>
            <a:r>
              <a:rPr lang="en-US" dirty="0" err="1"/>
              <a:t>bordercollie</a:t>
            </a:r>
            <a:endParaRPr lang="en-US" dirty="0"/>
          </a:p>
          <a:p>
            <a:r>
              <a:rPr lang="en-US" dirty="0"/>
              <a:t>jump</a:t>
            </a:r>
          </a:p>
          <a:p>
            <a:r>
              <a:rPr lang="en-US" dirty="0"/>
              <a:t>run</a:t>
            </a:r>
          </a:p>
          <a:p>
            <a:r>
              <a:rPr lang="en-US" dirty="0"/>
              <a:t>audit</a:t>
            </a:r>
          </a:p>
          <a:p>
            <a:r>
              <a:rPr lang="en-US" dirty="0"/>
              <a:t>goat</a:t>
            </a:r>
          </a:p>
          <a:p>
            <a:r>
              <a:rPr lang="en-US" dirty="0"/>
              <a:t>horse</a:t>
            </a:r>
          </a:p>
          <a:p>
            <a:r>
              <a:rPr lang="en-US" dirty="0" err="1"/>
              <a:t>palamino</a:t>
            </a:r>
            <a:endParaRPr lang="en-US" dirty="0"/>
          </a:p>
          <a:p>
            <a:r>
              <a:rPr lang="en-US" dirty="0"/>
              <a:t>chestnut</a:t>
            </a:r>
          </a:p>
          <a:p>
            <a:r>
              <a:rPr lang="en-US" dirty="0"/>
              <a:t>…</a:t>
            </a:r>
          </a:p>
        </p:txBody>
      </p:sp>
      <p:sp>
        <p:nvSpPr>
          <p:cNvPr id="5" name="TextBox 4">
            <a:extLst>
              <a:ext uri="{FF2B5EF4-FFF2-40B4-BE49-F238E27FC236}">
                <a16:creationId xmlns:a16="http://schemas.microsoft.com/office/drawing/2014/main" id="{8DA3FFD2-D28D-4FCE-ACF2-485F17958F55}"/>
              </a:ext>
            </a:extLst>
          </p:cNvPr>
          <p:cNvSpPr txBox="1"/>
          <p:nvPr/>
        </p:nvSpPr>
        <p:spPr>
          <a:xfrm>
            <a:off x="1597891" y="6354618"/>
            <a:ext cx="6524030" cy="276999"/>
          </a:xfrm>
          <a:prstGeom prst="rect">
            <a:avLst/>
          </a:prstGeom>
          <a:noFill/>
        </p:spPr>
        <p:txBody>
          <a:bodyPr wrap="none" rtlCol="0">
            <a:spAutoFit/>
          </a:bodyPr>
          <a:lstStyle/>
          <a:p>
            <a:r>
              <a:rPr lang="en-US" sz="1200" dirty="0"/>
              <a:t>Image source: https://static.packt-cdn.com/products/9781784392918/graphics/B04027_Ch02_23.jpg</a:t>
            </a:r>
          </a:p>
        </p:txBody>
      </p:sp>
    </p:spTree>
    <p:extLst>
      <p:ext uri="{BB962C8B-B14F-4D97-AF65-F5344CB8AC3E}">
        <p14:creationId xmlns:p14="http://schemas.microsoft.com/office/powerpoint/2010/main" val="12482597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69BB5-AA66-4D08-B835-58BB3152EA72}"/>
              </a:ext>
            </a:extLst>
          </p:cNvPr>
          <p:cNvSpPr>
            <a:spLocks noGrp="1"/>
          </p:cNvSpPr>
          <p:nvPr>
            <p:ph type="title"/>
          </p:nvPr>
        </p:nvSpPr>
        <p:spPr/>
        <p:txBody>
          <a:bodyPr/>
          <a:lstStyle/>
          <a:p>
            <a:r>
              <a:rPr lang="en-US" dirty="0"/>
              <a:t>Custom Dictionary</a:t>
            </a:r>
          </a:p>
        </p:txBody>
      </p:sp>
      <p:sp>
        <p:nvSpPr>
          <p:cNvPr id="3" name="Content Placeholder 2">
            <a:extLst>
              <a:ext uri="{FF2B5EF4-FFF2-40B4-BE49-F238E27FC236}">
                <a16:creationId xmlns:a16="http://schemas.microsoft.com/office/drawing/2014/main" id="{C0DD67E4-40E6-44F9-9E96-C4D0A1BC3830}"/>
              </a:ext>
            </a:extLst>
          </p:cNvPr>
          <p:cNvSpPr>
            <a:spLocks noGrp="1"/>
          </p:cNvSpPr>
          <p:nvPr>
            <p:ph idx="1"/>
          </p:nvPr>
        </p:nvSpPr>
        <p:spPr/>
        <p:txBody>
          <a:bodyPr/>
          <a:lstStyle/>
          <a:p>
            <a:r>
              <a:rPr lang="en-US" dirty="0"/>
              <a:t>If know target (person) attacking, what are some good sources for knowledge and possible passwords?</a:t>
            </a:r>
          </a:p>
          <a:p>
            <a:endParaRPr lang="en-US" dirty="0"/>
          </a:p>
          <a:p>
            <a:endParaRPr lang="en-US" dirty="0"/>
          </a:p>
          <a:p>
            <a:endParaRPr lang="en-US" dirty="0"/>
          </a:p>
          <a:p>
            <a:r>
              <a:rPr lang="en-US" dirty="0"/>
              <a:t>Even the Linux built in “dictionary” </a:t>
            </a:r>
          </a:p>
        </p:txBody>
      </p:sp>
    </p:spTree>
    <p:extLst>
      <p:ext uri="{BB962C8B-B14F-4D97-AF65-F5344CB8AC3E}">
        <p14:creationId xmlns:p14="http://schemas.microsoft.com/office/powerpoint/2010/main" val="8048268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69BB5-AA66-4D08-B835-58BB3152EA72}"/>
              </a:ext>
            </a:extLst>
          </p:cNvPr>
          <p:cNvSpPr>
            <a:spLocks noGrp="1"/>
          </p:cNvSpPr>
          <p:nvPr>
            <p:ph type="title"/>
          </p:nvPr>
        </p:nvSpPr>
        <p:spPr/>
        <p:txBody>
          <a:bodyPr/>
          <a:lstStyle/>
          <a:p>
            <a:r>
              <a:rPr lang="en-US" dirty="0"/>
              <a:t>Defensive Uses of Password Cracking</a:t>
            </a:r>
          </a:p>
        </p:txBody>
      </p:sp>
      <p:sp>
        <p:nvSpPr>
          <p:cNvPr id="3" name="Content Placeholder 2">
            <a:extLst>
              <a:ext uri="{FF2B5EF4-FFF2-40B4-BE49-F238E27FC236}">
                <a16:creationId xmlns:a16="http://schemas.microsoft.com/office/drawing/2014/main" id="{C0DD67E4-40E6-44F9-9E96-C4D0A1BC3830}"/>
              </a:ext>
            </a:extLst>
          </p:cNvPr>
          <p:cNvSpPr>
            <a:spLocks noGrp="1"/>
          </p:cNvSpPr>
          <p:nvPr>
            <p:ph idx="1"/>
          </p:nvPr>
        </p:nvSpPr>
        <p:spPr/>
        <p:txBody>
          <a:bodyPr/>
          <a:lstStyle/>
          <a:p>
            <a:r>
              <a:rPr lang="en-US" dirty="0"/>
              <a:t>Phishing Investigation</a:t>
            </a:r>
          </a:p>
          <a:p>
            <a:endParaRPr lang="en-US" dirty="0"/>
          </a:p>
        </p:txBody>
      </p:sp>
      <p:pic>
        <p:nvPicPr>
          <p:cNvPr id="5" name="Picture 4">
            <a:extLst>
              <a:ext uri="{FF2B5EF4-FFF2-40B4-BE49-F238E27FC236}">
                <a16:creationId xmlns:a16="http://schemas.microsoft.com/office/drawing/2014/main" id="{36D91B18-4CB4-4C08-80D0-B00EFB9A3769}"/>
              </a:ext>
            </a:extLst>
          </p:cNvPr>
          <p:cNvPicPr>
            <a:picLocks noChangeAspect="1"/>
          </p:cNvPicPr>
          <p:nvPr/>
        </p:nvPicPr>
        <p:blipFill>
          <a:blip r:embed="rId3"/>
          <a:stretch>
            <a:fillRect/>
          </a:stretch>
        </p:blipFill>
        <p:spPr>
          <a:xfrm>
            <a:off x="4693546" y="1250056"/>
            <a:ext cx="6511636" cy="4727627"/>
          </a:xfrm>
          <a:prstGeom prst="rect">
            <a:avLst/>
          </a:prstGeom>
        </p:spPr>
      </p:pic>
    </p:spTree>
    <p:extLst>
      <p:ext uri="{BB962C8B-B14F-4D97-AF65-F5344CB8AC3E}">
        <p14:creationId xmlns:p14="http://schemas.microsoft.com/office/powerpoint/2010/main" val="38173576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69BB5-AA66-4D08-B835-58BB3152EA72}"/>
              </a:ext>
            </a:extLst>
          </p:cNvPr>
          <p:cNvSpPr>
            <a:spLocks noGrp="1"/>
          </p:cNvSpPr>
          <p:nvPr>
            <p:ph type="title"/>
          </p:nvPr>
        </p:nvSpPr>
        <p:spPr/>
        <p:txBody>
          <a:bodyPr/>
          <a:lstStyle/>
          <a:p>
            <a:r>
              <a:rPr lang="en-US" dirty="0"/>
              <a:t>Defensive Uses of Password Cracking</a:t>
            </a:r>
          </a:p>
        </p:txBody>
      </p:sp>
      <p:sp>
        <p:nvSpPr>
          <p:cNvPr id="3" name="Content Placeholder 2">
            <a:extLst>
              <a:ext uri="{FF2B5EF4-FFF2-40B4-BE49-F238E27FC236}">
                <a16:creationId xmlns:a16="http://schemas.microsoft.com/office/drawing/2014/main" id="{C0DD67E4-40E6-44F9-9E96-C4D0A1BC3830}"/>
              </a:ext>
            </a:extLst>
          </p:cNvPr>
          <p:cNvSpPr>
            <a:spLocks noGrp="1"/>
          </p:cNvSpPr>
          <p:nvPr>
            <p:ph idx="1"/>
          </p:nvPr>
        </p:nvSpPr>
        <p:spPr/>
        <p:txBody>
          <a:bodyPr/>
          <a:lstStyle/>
          <a:p>
            <a:r>
              <a:rPr lang="en-US" dirty="0"/>
              <a:t>Incident Response</a:t>
            </a:r>
          </a:p>
          <a:p>
            <a:endParaRPr lang="en-US" dirty="0"/>
          </a:p>
        </p:txBody>
      </p:sp>
      <p:pic>
        <p:nvPicPr>
          <p:cNvPr id="6" name="Picture 5">
            <a:extLst>
              <a:ext uri="{FF2B5EF4-FFF2-40B4-BE49-F238E27FC236}">
                <a16:creationId xmlns:a16="http://schemas.microsoft.com/office/drawing/2014/main" id="{360B9253-13ED-4E6F-BB96-3816968502F9}"/>
              </a:ext>
            </a:extLst>
          </p:cNvPr>
          <p:cNvPicPr>
            <a:picLocks noChangeAspect="1"/>
          </p:cNvPicPr>
          <p:nvPr/>
        </p:nvPicPr>
        <p:blipFill>
          <a:blip r:embed="rId3"/>
          <a:stretch>
            <a:fillRect/>
          </a:stretch>
        </p:blipFill>
        <p:spPr>
          <a:xfrm>
            <a:off x="4175585" y="1496633"/>
            <a:ext cx="7440063" cy="4467849"/>
          </a:xfrm>
          <a:prstGeom prst="rect">
            <a:avLst/>
          </a:prstGeom>
        </p:spPr>
      </p:pic>
    </p:spTree>
    <p:extLst>
      <p:ext uri="{BB962C8B-B14F-4D97-AF65-F5344CB8AC3E}">
        <p14:creationId xmlns:p14="http://schemas.microsoft.com/office/powerpoint/2010/main" val="3487066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EEF6E-3B45-45D4-94A2-D2324C99ABA8}"/>
              </a:ext>
            </a:extLst>
          </p:cNvPr>
          <p:cNvSpPr>
            <a:spLocks noGrp="1"/>
          </p:cNvSpPr>
          <p:nvPr>
            <p:ph type="title"/>
          </p:nvPr>
        </p:nvSpPr>
        <p:spPr/>
        <p:txBody>
          <a:bodyPr/>
          <a:lstStyle/>
          <a:p>
            <a:r>
              <a:rPr lang="en-US" dirty="0"/>
              <a:t>Raspberry Pi 400</a:t>
            </a:r>
          </a:p>
        </p:txBody>
      </p:sp>
      <p:sp>
        <p:nvSpPr>
          <p:cNvPr id="3" name="Content Placeholder 2">
            <a:extLst>
              <a:ext uri="{FF2B5EF4-FFF2-40B4-BE49-F238E27FC236}">
                <a16:creationId xmlns:a16="http://schemas.microsoft.com/office/drawing/2014/main" id="{BA4D1CE3-11EE-4E52-9F19-7C57A420090C}"/>
              </a:ext>
            </a:extLst>
          </p:cNvPr>
          <p:cNvSpPr>
            <a:spLocks noGrp="1"/>
          </p:cNvSpPr>
          <p:nvPr>
            <p:ph sz="half" idx="1"/>
          </p:nvPr>
        </p:nvSpPr>
        <p:spPr/>
        <p:txBody>
          <a:bodyPr>
            <a:normAutofit/>
          </a:bodyPr>
          <a:lstStyle/>
          <a:p>
            <a:r>
              <a:rPr lang="en-US" dirty="0"/>
              <a:t>Complete personal computer, built into a compact keyboard</a:t>
            </a:r>
          </a:p>
          <a:p>
            <a:r>
              <a:rPr lang="en-US" dirty="0"/>
              <a:t>Purpose-built board based on Raspberry Pi 4</a:t>
            </a:r>
          </a:p>
          <a:p>
            <a:pPr lvl="1"/>
            <a:r>
              <a:rPr lang="en-US" dirty="0"/>
              <a:t>Quad-core 64-bit processor</a:t>
            </a:r>
          </a:p>
          <a:p>
            <a:pPr lvl="1"/>
            <a:r>
              <a:rPr lang="en-US" dirty="0"/>
              <a:t>4GB of RAM</a:t>
            </a:r>
          </a:p>
          <a:p>
            <a:pPr lvl="1"/>
            <a:r>
              <a:rPr lang="en-US" dirty="0"/>
              <a:t>Wireless networking</a:t>
            </a:r>
          </a:p>
          <a:p>
            <a:pPr lvl="1"/>
            <a:r>
              <a:rPr lang="en-US" dirty="0"/>
              <a:t>Dual-display output and 4K video playback</a:t>
            </a:r>
          </a:p>
          <a:p>
            <a:pPr lvl="1"/>
            <a:r>
              <a:rPr lang="en-US" dirty="0"/>
              <a:t>40-pin GPIO header</a:t>
            </a:r>
          </a:p>
        </p:txBody>
      </p:sp>
      <p:sp>
        <p:nvSpPr>
          <p:cNvPr id="6" name="TextBox 5">
            <a:extLst>
              <a:ext uri="{FF2B5EF4-FFF2-40B4-BE49-F238E27FC236}">
                <a16:creationId xmlns:a16="http://schemas.microsoft.com/office/drawing/2014/main" id="{443D47F7-8598-4B66-ADE5-9AD04060CD1D}"/>
              </a:ext>
            </a:extLst>
          </p:cNvPr>
          <p:cNvSpPr txBox="1"/>
          <p:nvPr/>
        </p:nvSpPr>
        <p:spPr>
          <a:xfrm>
            <a:off x="2667000" y="6308209"/>
            <a:ext cx="6096000" cy="369332"/>
          </a:xfrm>
          <a:prstGeom prst="rect">
            <a:avLst/>
          </a:prstGeom>
          <a:noFill/>
        </p:spPr>
        <p:txBody>
          <a:bodyPr wrap="square">
            <a:spAutoFit/>
          </a:bodyPr>
          <a:lstStyle/>
          <a:p>
            <a:r>
              <a:rPr lang="en-US" dirty="0"/>
              <a:t>https://www.raspberrypi.com/products/raspberry-pi-400/</a:t>
            </a:r>
          </a:p>
        </p:txBody>
      </p:sp>
      <p:sp>
        <p:nvSpPr>
          <p:cNvPr id="11" name="Content Placeholder 10">
            <a:extLst>
              <a:ext uri="{FF2B5EF4-FFF2-40B4-BE49-F238E27FC236}">
                <a16:creationId xmlns:a16="http://schemas.microsoft.com/office/drawing/2014/main" id="{5368BC66-2B8F-4E30-A464-8CEAD2B2796A}"/>
              </a:ext>
            </a:extLst>
          </p:cNvPr>
          <p:cNvSpPr>
            <a:spLocks noGrp="1"/>
          </p:cNvSpPr>
          <p:nvPr>
            <p:ph sz="half" idx="2"/>
          </p:nvPr>
        </p:nvSpPr>
        <p:spPr/>
        <p:txBody>
          <a:bodyPr/>
          <a:lstStyle/>
          <a:p>
            <a:r>
              <a:rPr lang="en-US" dirty="0"/>
              <a:t>This is what you were sent!</a:t>
            </a:r>
          </a:p>
          <a:p>
            <a:endParaRPr lang="en-US" dirty="0"/>
          </a:p>
        </p:txBody>
      </p:sp>
      <p:pic>
        <p:nvPicPr>
          <p:cNvPr id="12" name="Content Placeholder 7">
            <a:extLst>
              <a:ext uri="{FF2B5EF4-FFF2-40B4-BE49-F238E27FC236}">
                <a16:creationId xmlns:a16="http://schemas.microsoft.com/office/drawing/2014/main" id="{9C5AF046-D444-4F13-8E16-C357309999B1}"/>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6172200" y="2820543"/>
            <a:ext cx="5181600" cy="2361502"/>
          </a:xfrm>
          <a:prstGeom prst="rect">
            <a:avLst/>
          </a:prstGeom>
        </p:spPr>
      </p:pic>
    </p:spTree>
    <p:extLst>
      <p:ext uri="{BB962C8B-B14F-4D97-AF65-F5344CB8AC3E}">
        <p14:creationId xmlns:p14="http://schemas.microsoft.com/office/powerpoint/2010/main" val="25867683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69BB5-AA66-4D08-B835-58BB3152EA72}"/>
              </a:ext>
            </a:extLst>
          </p:cNvPr>
          <p:cNvSpPr>
            <a:spLocks noGrp="1"/>
          </p:cNvSpPr>
          <p:nvPr>
            <p:ph type="title"/>
          </p:nvPr>
        </p:nvSpPr>
        <p:spPr/>
        <p:txBody>
          <a:bodyPr/>
          <a:lstStyle/>
          <a:p>
            <a:r>
              <a:rPr lang="en-US" dirty="0"/>
              <a:t>Defensive Uses of Password Cracking</a:t>
            </a:r>
          </a:p>
        </p:txBody>
      </p:sp>
      <p:sp>
        <p:nvSpPr>
          <p:cNvPr id="3" name="Content Placeholder 2">
            <a:extLst>
              <a:ext uri="{FF2B5EF4-FFF2-40B4-BE49-F238E27FC236}">
                <a16:creationId xmlns:a16="http://schemas.microsoft.com/office/drawing/2014/main" id="{C0DD67E4-40E6-44F9-9E96-C4D0A1BC3830}"/>
              </a:ext>
            </a:extLst>
          </p:cNvPr>
          <p:cNvSpPr>
            <a:spLocks noGrp="1"/>
          </p:cNvSpPr>
          <p:nvPr>
            <p:ph idx="1"/>
          </p:nvPr>
        </p:nvSpPr>
        <p:spPr/>
        <p:txBody>
          <a:bodyPr/>
          <a:lstStyle/>
          <a:p>
            <a:r>
              <a:rPr lang="en-US" dirty="0"/>
              <a:t>Password strength auditing</a:t>
            </a:r>
          </a:p>
          <a:p>
            <a:endParaRPr lang="en-US" dirty="0"/>
          </a:p>
        </p:txBody>
      </p:sp>
      <p:pic>
        <p:nvPicPr>
          <p:cNvPr id="5" name="Picture 4">
            <a:extLst>
              <a:ext uri="{FF2B5EF4-FFF2-40B4-BE49-F238E27FC236}">
                <a16:creationId xmlns:a16="http://schemas.microsoft.com/office/drawing/2014/main" id="{2B9F7329-F590-4808-9E41-DA0AA3AB265C}"/>
              </a:ext>
            </a:extLst>
          </p:cNvPr>
          <p:cNvPicPr>
            <a:picLocks noChangeAspect="1"/>
          </p:cNvPicPr>
          <p:nvPr/>
        </p:nvPicPr>
        <p:blipFill>
          <a:blip r:embed="rId3"/>
          <a:stretch>
            <a:fillRect/>
          </a:stretch>
        </p:blipFill>
        <p:spPr>
          <a:xfrm>
            <a:off x="5307980" y="1690688"/>
            <a:ext cx="6714816" cy="3433005"/>
          </a:xfrm>
          <a:prstGeom prst="rect">
            <a:avLst/>
          </a:prstGeom>
        </p:spPr>
      </p:pic>
    </p:spTree>
    <p:extLst>
      <p:ext uri="{BB962C8B-B14F-4D97-AF65-F5344CB8AC3E}">
        <p14:creationId xmlns:p14="http://schemas.microsoft.com/office/powerpoint/2010/main" val="1440548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E5E1E7-E2B4-41CE-BFB9-C489AA447BE2}"/>
              </a:ext>
            </a:extLst>
          </p:cNvPr>
          <p:cNvSpPr>
            <a:spLocks noGrp="1"/>
          </p:cNvSpPr>
          <p:nvPr>
            <p:ph type="title"/>
          </p:nvPr>
        </p:nvSpPr>
        <p:spPr/>
        <p:txBody>
          <a:bodyPr>
            <a:normAutofit/>
          </a:bodyPr>
          <a:lstStyle/>
          <a:p>
            <a:r>
              <a:rPr lang="en-US" sz="6000" dirty="0"/>
              <a:t>Wrap-up</a:t>
            </a:r>
            <a:br>
              <a:rPr lang="en-US" sz="6000" dirty="0"/>
            </a:br>
            <a:endParaRPr lang="en-US" dirty="0"/>
          </a:p>
        </p:txBody>
      </p:sp>
      <p:sp>
        <p:nvSpPr>
          <p:cNvPr id="6" name="Text Placeholder 5">
            <a:extLst>
              <a:ext uri="{FF2B5EF4-FFF2-40B4-BE49-F238E27FC236}">
                <a16:creationId xmlns:a16="http://schemas.microsoft.com/office/drawing/2014/main" id="{3EF28439-F211-4473-897D-B693D9DA158D}"/>
              </a:ext>
            </a:extLst>
          </p:cNvPr>
          <p:cNvSpPr>
            <a:spLocks noGrp="1"/>
          </p:cNvSpPr>
          <p:nvPr>
            <p:ph type="body" idx="1"/>
          </p:nvPr>
        </p:nvSpPr>
        <p:spPr/>
        <p:txBody>
          <a:bodyPr/>
          <a:lstStyle/>
          <a:p>
            <a:r>
              <a:rPr lang="en-US" dirty="0"/>
              <a:t>Loyce, Shannon, Kim and Jonathan!</a:t>
            </a:r>
          </a:p>
          <a:p>
            <a:r>
              <a:rPr lang="en-US" sz="2400" dirty="0"/>
              <a:t>3:15-3:30</a:t>
            </a:r>
            <a:endParaRPr lang="en-US" dirty="0"/>
          </a:p>
        </p:txBody>
      </p:sp>
      <p:pic>
        <p:nvPicPr>
          <p:cNvPr id="7170" name="Picture 2" descr="Blue Heaven Ice Cream - Posts | Facebook">
            <a:extLst>
              <a:ext uri="{FF2B5EF4-FFF2-40B4-BE49-F238E27FC236}">
                <a16:creationId xmlns:a16="http://schemas.microsoft.com/office/drawing/2014/main" id="{D42D15F4-5700-48B8-B462-247F523BEF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6831" y="768350"/>
            <a:ext cx="3933825" cy="3631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5162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DBF8F-83EE-42F1-A8BF-54A38C1199E3}"/>
              </a:ext>
            </a:extLst>
          </p:cNvPr>
          <p:cNvSpPr>
            <a:spLocks noGrp="1"/>
          </p:cNvSpPr>
          <p:nvPr>
            <p:ph type="title"/>
          </p:nvPr>
        </p:nvSpPr>
        <p:spPr>
          <a:xfrm>
            <a:off x="816428" y="365125"/>
            <a:ext cx="10515600" cy="1325563"/>
          </a:xfrm>
        </p:spPr>
        <p:txBody>
          <a:bodyPr/>
          <a:lstStyle/>
          <a:p>
            <a:r>
              <a:rPr lang="en-US" dirty="0"/>
              <a:t>Overall Setup of </a:t>
            </a:r>
            <a:br>
              <a:rPr lang="en-US" dirty="0"/>
            </a:br>
            <a:r>
              <a:rPr lang="en-US" dirty="0"/>
              <a:t>Raspberry Pi 400</a:t>
            </a:r>
          </a:p>
        </p:txBody>
      </p:sp>
      <p:sp>
        <p:nvSpPr>
          <p:cNvPr id="4" name="Content Placeholder 3">
            <a:extLst>
              <a:ext uri="{FF2B5EF4-FFF2-40B4-BE49-F238E27FC236}">
                <a16:creationId xmlns:a16="http://schemas.microsoft.com/office/drawing/2014/main" id="{214A486F-6080-43EF-9A52-E02251C308BA}"/>
              </a:ext>
            </a:extLst>
          </p:cNvPr>
          <p:cNvSpPr>
            <a:spLocks noGrp="1"/>
          </p:cNvSpPr>
          <p:nvPr>
            <p:ph sz="half" idx="2"/>
          </p:nvPr>
        </p:nvSpPr>
        <p:spPr/>
        <p:txBody>
          <a:bodyPr/>
          <a:lstStyle/>
          <a:p>
            <a:endParaRPr lang="en-US" dirty="0"/>
          </a:p>
        </p:txBody>
      </p:sp>
      <p:sp>
        <p:nvSpPr>
          <p:cNvPr id="6" name="TextBox 5">
            <a:extLst>
              <a:ext uri="{FF2B5EF4-FFF2-40B4-BE49-F238E27FC236}">
                <a16:creationId xmlns:a16="http://schemas.microsoft.com/office/drawing/2014/main" id="{314EDC7A-9A56-41AB-BAB9-146292698E0B}"/>
              </a:ext>
            </a:extLst>
          </p:cNvPr>
          <p:cNvSpPr txBox="1"/>
          <p:nvPr/>
        </p:nvSpPr>
        <p:spPr>
          <a:xfrm>
            <a:off x="556936" y="4252240"/>
            <a:ext cx="4278645" cy="923330"/>
          </a:xfrm>
          <a:prstGeom prst="rect">
            <a:avLst/>
          </a:prstGeom>
          <a:noFill/>
        </p:spPr>
        <p:txBody>
          <a:bodyPr wrap="square">
            <a:spAutoFit/>
          </a:bodyPr>
          <a:lstStyle/>
          <a:p>
            <a:r>
              <a:rPr lang="en-US" dirty="0"/>
              <a:t>Image from: https://www.okdo.com/getting-started/get-started-with-raspberry-pi-400/</a:t>
            </a:r>
          </a:p>
        </p:txBody>
      </p:sp>
      <p:pic>
        <p:nvPicPr>
          <p:cNvPr id="4098" name="Picture 2">
            <a:extLst>
              <a:ext uri="{FF2B5EF4-FFF2-40B4-BE49-F238E27FC236}">
                <a16:creationId xmlns:a16="http://schemas.microsoft.com/office/drawing/2014/main" id="{9C1F72DD-5C12-4366-A2E8-8CBBE36B25B3}"/>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4835581" y="0"/>
            <a:ext cx="719666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586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6C649-9DAF-41FC-91C4-42DDB648C505}"/>
              </a:ext>
            </a:extLst>
          </p:cNvPr>
          <p:cNvSpPr>
            <a:spLocks noGrp="1"/>
          </p:cNvSpPr>
          <p:nvPr>
            <p:ph type="title"/>
          </p:nvPr>
        </p:nvSpPr>
        <p:spPr>
          <a:xfrm>
            <a:off x="838200" y="365125"/>
            <a:ext cx="10515600" cy="1325563"/>
          </a:xfrm>
        </p:spPr>
        <p:txBody>
          <a:bodyPr/>
          <a:lstStyle/>
          <a:p>
            <a:r>
              <a:rPr lang="en-US" dirty="0"/>
              <a:t>Rear of Raspberry Pi 400</a:t>
            </a:r>
          </a:p>
        </p:txBody>
      </p:sp>
      <p:pic>
        <p:nvPicPr>
          <p:cNvPr id="6" name="Content Placeholder 5">
            <a:extLst>
              <a:ext uri="{FF2B5EF4-FFF2-40B4-BE49-F238E27FC236}">
                <a16:creationId xmlns:a16="http://schemas.microsoft.com/office/drawing/2014/main" id="{36DD52B9-22D4-4B8A-A7F6-86F1ECB6A453}"/>
              </a:ext>
            </a:extLst>
          </p:cNvPr>
          <p:cNvPicPr>
            <a:picLocks noGrp="1" noChangeAspect="1"/>
          </p:cNvPicPr>
          <p:nvPr>
            <p:ph sz="half" idx="1"/>
          </p:nvPr>
        </p:nvPicPr>
        <p:blipFill rotWithShape="1">
          <a:blip r:embed="rId2" cstate="screen">
            <a:extLst>
              <a:ext uri="{28A0092B-C50C-407E-A947-70E740481C1C}">
                <a14:useLocalDpi xmlns:a14="http://schemas.microsoft.com/office/drawing/2010/main" val="0"/>
              </a:ext>
            </a:extLst>
          </a:blip>
          <a:srcRect/>
          <a:stretch/>
        </p:blipFill>
        <p:spPr>
          <a:xfrm>
            <a:off x="1121227" y="3834678"/>
            <a:ext cx="8937171" cy="2926080"/>
          </a:xfrm>
        </p:spPr>
      </p:pic>
      <p:sp>
        <p:nvSpPr>
          <p:cNvPr id="9" name="Content Placeholder 8">
            <a:extLst>
              <a:ext uri="{FF2B5EF4-FFF2-40B4-BE49-F238E27FC236}">
                <a16:creationId xmlns:a16="http://schemas.microsoft.com/office/drawing/2014/main" id="{12842C84-78A0-4F28-A45F-97872A1593A5}"/>
              </a:ext>
            </a:extLst>
          </p:cNvPr>
          <p:cNvSpPr>
            <a:spLocks noGrp="1"/>
          </p:cNvSpPr>
          <p:nvPr>
            <p:ph sz="half" idx="2"/>
          </p:nvPr>
        </p:nvSpPr>
        <p:spPr>
          <a:xfrm>
            <a:off x="7195456" y="1173515"/>
            <a:ext cx="4517571" cy="3900261"/>
          </a:xfrm>
        </p:spPr>
        <p:txBody>
          <a:bodyPr/>
          <a:lstStyle/>
          <a:p>
            <a:r>
              <a:rPr lang="en-US" dirty="0"/>
              <a:t>All necessary connections made</a:t>
            </a:r>
          </a:p>
          <a:p>
            <a:r>
              <a:rPr lang="en-US" dirty="0"/>
              <a:t>Mouse (USB)</a:t>
            </a:r>
          </a:p>
          <a:p>
            <a:r>
              <a:rPr lang="en-US" dirty="0"/>
              <a:t>Monitor (microHDMI)</a:t>
            </a:r>
          </a:p>
          <a:p>
            <a:r>
              <a:rPr lang="en-US" dirty="0"/>
              <a:t>Power (USB C)</a:t>
            </a:r>
          </a:p>
        </p:txBody>
      </p:sp>
    </p:spTree>
    <p:extLst>
      <p:ext uri="{BB962C8B-B14F-4D97-AF65-F5344CB8AC3E}">
        <p14:creationId xmlns:p14="http://schemas.microsoft.com/office/powerpoint/2010/main" val="2537754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41A5B-A33B-4CEE-9CB5-494EBB01582B}"/>
              </a:ext>
            </a:extLst>
          </p:cNvPr>
          <p:cNvSpPr>
            <a:spLocks noGrp="1"/>
          </p:cNvSpPr>
          <p:nvPr>
            <p:ph type="title"/>
          </p:nvPr>
        </p:nvSpPr>
        <p:spPr/>
        <p:txBody>
          <a:bodyPr/>
          <a:lstStyle/>
          <a:p>
            <a:r>
              <a:rPr lang="en-US" dirty="0"/>
              <a:t>Before Powering Up - Swap the MicroSD Card</a:t>
            </a:r>
          </a:p>
        </p:txBody>
      </p:sp>
      <p:pic>
        <p:nvPicPr>
          <p:cNvPr id="6" name="Content Placeholder 5">
            <a:extLst>
              <a:ext uri="{FF2B5EF4-FFF2-40B4-BE49-F238E27FC236}">
                <a16:creationId xmlns:a16="http://schemas.microsoft.com/office/drawing/2014/main" id="{9EE057ED-A58D-4A88-B696-C33F47F1542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488595"/>
            <a:ext cx="4818265" cy="2551490"/>
          </a:xfrm>
        </p:spPr>
      </p:pic>
      <p:sp>
        <p:nvSpPr>
          <p:cNvPr id="4" name="Content Placeholder 3">
            <a:extLst>
              <a:ext uri="{FF2B5EF4-FFF2-40B4-BE49-F238E27FC236}">
                <a16:creationId xmlns:a16="http://schemas.microsoft.com/office/drawing/2014/main" id="{1B279D30-1708-4031-A85A-731054C4E752}"/>
              </a:ext>
            </a:extLst>
          </p:cNvPr>
          <p:cNvSpPr>
            <a:spLocks noGrp="1"/>
          </p:cNvSpPr>
          <p:nvPr>
            <p:ph sz="half" idx="2"/>
          </p:nvPr>
        </p:nvSpPr>
        <p:spPr/>
        <p:txBody>
          <a:bodyPr>
            <a:normAutofit lnSpcReduction="10000"/>
          </a:bodyPr>
          <a:lstStyle/>
          <a:p>
            <a:r>
              <a:rPr lang="en-US" dirty="0"/>
              <a:t>If you already have a microSD card inserted, replace it with the 32-bit Kali OS for RPi that was shipped to you.</a:t>
            </a:r>
          </a:p>
          <a:p>
            <a:r>
              <a:rPr lang="en-US" dirty="0"/>
              <a:t>Push in and when the card pops out, remove it and replace it.</a:t>
            </a:r>
          </a:p>
          <a:p>
            <a:r>
              <a:rPr lang="en-US" dirty="0"/>
              <a:t>Be sure the pins are facing toward the bottom of the keyboard *and* that you completely push and lock the microSD card into the slot</a:t>
            </a:r>
          </a:p>
        </p:txBody>
      </p:sp>
    </p:spTree>
    <p:extLst>
      <p:ext uri="{BB962C8B-B14F-4D97-AF65-F5344CB8AC3E}">
        <p14:creationId xmlns:p14="http://schemas.microsoft.com/office/powerpoint/2010/main" val="1979889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86BB6-CDBF-435A-A542-8308A54F9967}"/>
              </a:ext>
            </a:extLst>
          </p:cNvPr>
          <p:cNvSpPr>
            <a:spLocks noGrp="1"/>
          </p:cNvSpPr>
          <p:nvPr>
            <p:ph type="title"/>
          </p:nvPr>
        </p:nvSpPr>
        <p:spPr/>
        <p:txBody>
          <a:bodyPr/>
          <a:lstStyle/>
          <a:p>
            <a:r>
              <a:rPr lang="en-US" dirty="0"/>
              <a:t>Booting the System</a:t>
            </a:r>
          </a:p>
        </p:txBody>
      </p:sp>
      <p:sp>
        <p:nvSpPr>
          <p:cNvPr id="3" name="Content Placeholder 2">
            <a:extLst>
              <a:ext uri="{FF2B5EF4-FFF2-40B4-BE49-F238E27FC236}">
                <a16:creationId xmlns:a16="http://schemas.microsoft.com/office/drawing/2014/main" id="{FF7F7088-CB51-42E0-88FA-2F5206283AB1}"/>
              </a:ext>
            </a:extLst>
          </p:cNvPr>
          <p:cNvSpPr>
            <a:spLocks noGrp="1"/>
          </p:cNvSpPr>
          <p:nvPr>
            <p:ph sz="half" idx="1"/>
          </p:nvPr>
        </p:nvSpPr>
        <p:spPr>
          <a:xfrm>
            <a:off x="838200" y="1567543"/>
            <a:ext cx="5181600" cy="4609420"/>
          </a:xfrm>
        </p:spPr>
        <p:txBody>
          <a:bodyPr>
            <a:normAutofit fontScale="92500" lnSpcReduction="20000"/>
          </a:bodyPr>
          <a:lstStyle/>
          <a:p>
            <a:r>
              <a:rPr lang="en-US" dirty="0"/>
              <a:t>Turn on your monitor</a:t>
            </a:r>
          </a:p>
          <a:p>
            <a:r>
              <a:rPr lang="en-US" dirty="0"/>
              <a:t>Connect the power</a:t>
            </a:r>
          </a:p>
          <a:p>
            <a:r>
              <a:rPr lang="en-US" dirty="0"/>
              <a:t>Wait for system to boot </a:t>
            </a:r>
          </a:p>
          <a:p>
            <a:pPr lvl="1"/>
            <a:r>
              <a:rPr lang="en-US" dirty="0"/>
              <a:t>Text will roll by – expected!</a:t>
            </a:r>
          </a:p>
          <a:p>
            <a:r>
              <a:rPr lang="en-US" dirty="0"/>
              <a:t>Login to system</a:t>
            </a:r>
          </a:p>
          <a:p>
            <a:pPr lvl="1"/>
            <a:r>
              <a:rPr lang="en-US" dirty="0"/>
              <a:t>Username: kali</a:t>
            </a:r>
          </a:p>
          <a:p>
            <a:pPr lvl="1"/>
            <a:r>
              <a:rPr lang="en-US" dirty="0"/>
              <a:t>Password: kali</a:t>
            </a:r>
          </a:p>
          <a:p>
            <a:pPr marL="457200" lvl="1" indent="0">
              <a:buNone/>
            </a:pPr>
            <a:r>
              <a:rPr lang="en-US" dirty="0"/>
              <a:t>---------------------</a:t>
            </a:r>
          </a:p>
          <a:p>
            <a:r>
              <a:rPr lang="en-US" dirty="0"/>
              <a:t>Open a program </a:t>
            </a:r>
          </a:p>
          <a:p>
            <a:pPr lvl="1"/>
            <a:r>
              <a:rPr lang="en-US" dirty="0"/>
              <a:t>Such as Internet browser</a:t>
            </a:r>
          </a:p>
          <a:p>
            <a:r>
              <a:rPr lang="en-US" dirty="0"/>
              <a:t>Open a command line terminal </a:t>
            </a:r>
          </a:p>
          <a:p>
            <a:pPr lvl="1"/>
            <a:r>
              <a:rPr lang="en-US" dirty="0"/>
              <a:t>Run command such as “ls” to list directory contents</a:t>
            </a:r>
          </a:p>
        </p:txBody>
      </p:sp>
      <p:pic>
        <p:nvPicPr>
          <p:cNvPr id="6" name="Content Placeholder 5">
            <a:extLst>
              <a:ext uri="{FF2B5EF4-FFF2-40B4-BE49-F238E27FC236}">
                <a16:creationId xmlns:a16="http://schemas.microsoft.com/office/drawing/2014/main" id="{C416C133-F05F-4C57-9DD8-222AAE51B93D}"/>
              </a:ext>
            </a:extLst>
          </p:cNvPr>
          <p:cNvPicPr>
            <a:picLocks noGrp="1" noChangeAspect="1"/>
          </p:cNvPicPr>
          <p:nvPr>
            <p:ph sz="half" idx="2"/>
          </p:nvPr>
        </p:nvPicPr>
        <p:blipFill>
          <a:blip r:embed="rId2"/>
          <a:stretch>
            <a:fillRect/>
          </a:stretch>
        </p:blipFill>
        <p:spPr>
          <a:xfrm>
            <a:off x="6172202" y="1690688"/>
            <a:ext cx="5181600" cy="3748391"/>
          </a:xfrm>
          <a:prstGeom prst="rect">
            <a:avLst/>
          </a:prstGeom>
        </p:spPr>
      </p:pic>
    </p:spTree>
    <p:extLst>
      <p:ext uri="{BB962C8B-B14F-4D97-AF65-F5344CB8AC3E}">
        <p14:creationId xmlns:p14="http://schemas.microsoft.com/office/powerpoint/2010/main" val="5179607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MGC GenCyber Powerpoint Template.potx" id="{EAC50C7C-10F3-4130-B9F1-CC2690D0E81D}" vid="{76EA979B-4528-4C65-B746-BBD39D83CBC2}"/>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UMGC GenCyber Powerpoint Template</Template>
  <TotalTime>213</TotalTime>
  <Words>2637</Words>
  <Application>Microsoft Office PowerPoint</Application>
  <PresentationFormat>Widescreen</PresentationFormat>
  <Paragraphs>360</Paragraphs>
  <Slides>51</Slides>
  <Notes>10</Notes>
  <HiddenSlides>0</HiddenSlides>
  <MMClips>0</MMClips>
  <ScaleCrop>false</ScaleCrop>
  <HeadingPairs>
    <vt:vector size="8" baseType="variant">
      <vt:variant>
        <vt:lpstr>Fonts Used</vt:lpstr>
      </vt:variant>
      <vt:variant>
        <vt:i4>7</vt:i4>
      </vt:variant>
      <vt:variant>
        <vt:lpstr>Theme</vt:lpstr>
      </vt:variant>
      <vt:variant>
        <vt:i4>4</vt:i4>
      </vt:variant>
      <vt:variant>
        <vt:lpstr>Embedded OLE Servers</vt:lpstr>
      </vt:variant>
      <vt:variant>
        <vt:i4>0</vt:i4>
      </vt:variant>
      <vt:variant>
        <vt:lpstr>Slide Titles</vt:lpstr>
      </vt:variant>
      <vt:variant>
        <vt:i4>51</vt:i4>
      </vt:variant>
    </vt:vector>
  </HeadingPairs>
  <TitlesOfParts>
    <vt:vector size="62" baseType="lpstr">
      <vt:lpstr>Arial</vt:lpstr>
      <vt:lpstr>Calibri</vt:lpstr>
      <vt:lpstr>Calibri Light</vt:lpstr>
      <vt:lpstr>Calisto MT</vt:lpstr>
      <vt:lpstr>Courier New</vt:lpstr>
      <vt:lpstr>Roboto Light</vt:lpstr>
      <vt:lpstr>Verdana</vt:lpstr>
      <vt:lpstr>Office Theme</vt:lpstr>
      <vt:lpstr>1_Office Theme</vt:lpstr>
      <vt:lpstr>2_Office Theme</vt:lpstr>
      <vt:lpstr>4_Office Theme</vt:lpstr>
      <vt:lpstr>Workshop Agenda</vt:lpstr>
      <vt:lpstr>Agenda</vt:lpstr>
      <vt:lpstr>Workshop Overview</vt:lpstr>
      <vt:lpstr>Organization of the Workshop</vt:lpstr>
      <vt:lpstr>Raspberry Pi 400</vt:lpstr>
      <vt:lpstr>Overall Setup of  Raspberry Pi 400</vt:lpstr>
      <vt:lpstr>Rear of Raspberry Pi 400</vt:lpstr>
      <vt:lpstr>Before Powering Up - Swap the MicroSD Card</vt:lpstr>
      <vt:lpstr>Booting the System</vt:lpstr>
      <vt:lpstr>Intro to Linux Lab </vt:lpstr>
      <vt:lpstr>PowerPoint Presentation</vt:lpstr>
      <vt:lpstr>What we are going to cover</vt:lpstr>
      <vt:lpstr>What is Linux?</vt:lpstr>
      <vt:lpstr>How do we use Linux?</vt:lpstr>
      <vt:lpstr>What is a Linux Distribution?</vt:lpstr>
      <vt:lpstr>Simple Linux Command Reference</vt:lpstr>
      <vt:lpstr>What can you do with Linux?</vt:lpstr>
      <vt:lpstr>Wireshark Lab </vt:lpstr>
      <vt:lpstr>Introduction to Networks and Wireshark</vt:lpstr>
      <vt:lpstr>What is a Network? </vt:lpstr>
      <vt:lpstr>Speaking the Same Language</vt:lpstr>
      <vt:lpstr>Network Protocols</vt:lpstr>
      <vt:lpstr>Network Protocols – Continued</vt:lpstr>
      <vt:lpstr>Network Traffic </vt:lpstr>
      <vt:lpstr>Network Data Packets Concept Map</vt:lpstr>
      <vt:lpstr>IP Addresses</vt:lpstr>
      <vt:lpstr>IP Addresses</vt:lpstr>
      <vt:lpstr>Other Identifiers – The MAC Address</vt:lpstr>
      <vt:lpstr>Not Lost in Translation</vt:lpstr>
      <vt:lpstr>Ports</vt:lpstr>
      <vt:lpstr>Do you think it’s possible to analyze data sent over the network? </vt:lpstr>
      <vt:lpstr>Wireshark</vt:lpstr>
      <vt:lpstr>Wireshark</vt:lpstr>
      <vt:lpstr>Attack of the Sharks</vt:lpstr>
      <vt:lpstr>Why Use Wireshark? </vt:lpstr>
      <vt:lpstr>Wireshark Lab </vt:lpstr>
      <vt:lpstr>Debrief</vt:lpstr>
      <vt:lpstr>Password Auditing Lab  </vt:lpstr>
      <vt:lpstr>Password Auditing Lab</vt:lpstr>
      <vt:lpstr>Authentication and Authorization</vt:lpstr>
      <vt:lpstr>Password Auditing Lab Objectives</vt:lpstr>
      <vt:lpstr>Password Auditing*</vt:lpstr>
      <vt:lpstr>Background: What is a Hash? </vt:lpstr>
      <vt:lpstr>Password Hashing with Salt </vt:lpstr>
      <vt:lpstr>Dictionaries in John</vt:lpstr>
      <vt:lpstr>Custom Dictionaries in John</vt:lpstr>
      <vt:lpstr>Custom Dictionary</vt:lpstr>
      <vt:lpstr>Defensive Uses of Password Cracking</vt:lpstr>
      <vt:lpstr>Defensive Uses of Password Cracking</vt:lpstr>
      <vt:lpstr>Defensive Uses of Password Cracking</vt:lpstr>
      <vt:lpstr>Wrap-up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 Overview</dc:title>
  <dc:creator>Beck, Shannon I Civ USAF USAFA DF/DFCS</dc:creator>
  <cp:lastModifiedBy>Beck, Shannon I Civ USAF USAFA DF/DFCS</cp:lastModifiedBy>
  <cp:revision>25</cp:revision>
  <cp:lastPrinted>2021-06-22T02:07:06Z</cp:lastPrinted>
  <dcterms:created xsi:type="dcterms:W3CDTF">2022-01-06T05:54:21Z</dcterms:created>
  <dcterms:modified xsi:type="dcterms:W3CDTF">2022-01-22T16:52:33Z</dcterms:modified>
</cp:coreProperties>
</file>